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61" r:id="rId2"/>
  </p:sldMasterIdLst>
  <p:notesMasterIdLst>
    <p:notesMasterId r:id="rId28"/>
  </p:notesMasterIdLst>
  <p:handoutMasterIdLst>
    <p:handoutMasterId r:id="rId29"/>
  </p:handoutMasterIdLst>
  <p:sldIdLst>
    <p:sldId id="349" r:id="rId3"/>
    <p:sldId id="302" r:id="rId4"/>
    <p:sldId id="319" r:id="rId5"/>
    <p:sldId id="351" r:id="rId6"/>
    <p:sldId id="338" r:id="rId7"/>
    <p:sldId id="360" r:id="rId8"/>
    <p:sldId id="326" r:id="rId9"/>
    <p:sldId id="330" r:id="rId10"/>
    <p:sldId id="333" r:id="rId11"/>
    <p:sldId id="336" r:id="rId12"/>
    <p:sldId id="359" r:id="rId13"/>
    <p:sldId id="355" r:id="rId14"/>
    <p:sldId id="352" r:id="rId15"/>
    <p:sldId id="353" r:id="rId16"/>
    <p:sldId id="354" r:id="rId17"/>
    <p:sldId id="279" r:id="rId18"/>
    <p:sldId id="345" r:id="rId19"/>
    <p:sldId id="280" r:id="rId20"/>
    <p:sldId id="282" r:id="rId21"/>
    <p:sldId id="293" r:id="rId22"/>
    <p:sldId id="337" r:id="rId23"/>
    <p:sldId id="357" r:id="rId24"/>
    <p:sldId id="339" r:id="rId25"/>
    <p:sldId id="286" r:id="rId26"/>
    <p:sldId id="317" r:id="rId27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69"/>
    <a:srgbClr val="00CCFF"/>
    <a:srgbClr val="00338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1" autoAdjust="0"/>
    <p:restoredTop sz="83739" autoAdjust="0"/>
  </p:normalViewPr>
  <p:slideViewPr>
    <p:cSldViewPr>
      <p:cViewPr varScale="1">
        <p:scale>
          <a:sx n="86" d="100"/>
          <a:sy n="86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658" y="-10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3EC64A-5154-4534-962A-11C2E59C2099}" type="doc">
      <dgm:prSet loTypeId="urn:microsoft.com/office/officeart/2005/8/layout/hProcess4" loCatId="process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7CA7C3B-1E3B-4BCE-A73B-0405B0121848}" type="pres">
      <dgm:prSet presAssocID="{EF3EC64A-5154-4534-962A-11C2E59C20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A6B9FB-3623-43B5-9554-EC2F1F3C892A}" type="pres">
      <dgm:prSet presAssocID="{EF3EC64A-5154-4534-962A-11C2E59C2099}" presName="tSp" presStyleCnt="0"/>
      <dgm:spPr/>
    </dgm:pt>
    <dgm:pt modelId="{04A873A3-1A09-4183-AFC2-C51FC61F98B8}" type="pres">
      <dgm:prSet presAssocID="{EF3EC64A-5154-4534-962A-11C2E59C2099}" presName="bSp" presStyleCnt="0"/>
      <dgm:spPr/>
    </dgm:pt>
    <dgm:pt modelId="{A5DD4C4A-C8CA-41BB-B3D2-0086037B47A5}" type="pres">
      <dgm:prSet presAssocID="{EF3EC64A-5154-4534-962A-11C2E59C2099}" presName="process" presStyleCnt="0"/>
      <dgm:spPr/>
    </dgm:pt>
  </dgm:ptLst>
  <dgm:cxnLst>
    <dgm:cxn modelId="{0C24C16D-CE79-4416-AE22-2395B237DC4C}" type="presOf" srcId="{EF3EC64A-5154-4534-962A-11C2E59C2099}" destId="{37CA7C3B-1E3B-4BCE-A73B-0405B0121848}" srcOrd="0" destOrd="0" presId="urn:microsoft.com/office/officeart/2005/8/layout/hProcess4"/>
    <dgm:cxn modelId="{47B4FAC7-89C7-4529-B45F-1FBFE73413FB}" type="presParOf" srcId="{37CA7C3B-1E3B-4BCE-A73B-0405B0121848}" destId="{3FA6B9FB-3623-43B5-9554-EC2F1F3C892A}" srcOrd="0" destOrd="0" presId="urn:microsoft.com/office/officeart/2005/8/layout/hProcess4"/>
    <dgm:cxn modelId="{64095511-C1AE-402D-96F1-3BFD1E4CAD88}" type="presParOf" srcId="{37CA7C3B-1E3B-4BCE-A73B-0405B0121848}" destId="{04A873A3-1A09-4183-AFC2-C51FC61F98B8}" srcOrd="1" destOrd="0" presId="urn:microsoft.com/office/officeart/2005/8/layout/hProcess4"/>
    <dgm:cxn modelId="{9F00F7BD-3849-4E4D-8C4D-F2E13D121B3C}" type="presParOf" srcId="{37CA7C3B-1E3B-4BCE-A73B-0405B0121848}" destId="{A5DD4C4A-C8CA-41BB-B3D2-0086037B47A5}" srcOrd="2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52566E-93B1-4839-8156-E82577832907}" type="doc">
      <dgm:prSet loTypeId="urn:microsoft.com/office/officeart/2005/8/layout/b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C51D29-F083-466F-A3D3-4A69DE7D35AA}">
      <dgm:prSet phldrT="[Text]"/>
      <dgm:spPr/>
      <dgm:t>
        <a:bodyPr/>
        <a:lstStyle/>
        <a:p>
          <a:r>
            <a:rPr lang="en-US" b="1" dirty="0" smtClean="0"/>
            <a:t>1917</a:t>
          </a:r>
          <a:r>
            <a:rPr lang="en-US" dirty="0" smtClean="0"/>
            <a:t>: Melvin Jones founded LCI.</a:t>
          </a:r>
        </a:p>
        <a:p>
          <a:endParaRPr lang="en-US" dirty="0" smtClean="0"/>
        </a:p>
      </dgm:t>
    </dgm:pt>
    <dgm:pt modelId="{EAB746D9-D6AD-4132-AA8D-CE268F321607}" type="parTrans" cxnId="{A3CC532C-4D47-4AEE-96CF-8782AD40F621}">
      <dgm:prSet/>
      <dgm:spPr/>
      <dgm:t>
        <a:bodyPr/>
        <a:lstStyle/>
        <a:p>
          <a:endParaRPr lang="en-US"/>
        </a:p>
      </dgm:t>
    </dgm:pt>
    <dgm:pt modelId="{99364FDF-4E87-4FA5-A827-B9B607A921C2}" type="sibTrans" cxnId="{A3CC532C-4D47-4AEE-96CF-8782AD40F621}">
      <dgm:prSet/>
      <dgm:spPr>
        <a:ln w="28575"/>
      </dgm:spPr>
      <dgm:t>
        <a:bodyPr/>
        <a:lstStyle/>
        <a:p>
          <a:endParaRPr lang="en-US" dirty="0"/>
        </a:p>
      </dgm:t>
    </dgm:pt>
    <dgm:pt modelId="{E0F5A348-4F48-4C42-B2D6-CABED0DB6260}">
      <dgm:prSet phldrT="[Text]"/>
      <dgm:spPr/>
      <dgm:t>
        <a:bodyPr/>
        <a:lstStyle/>
        <a:p>
          <a:r>
            <a:rPr lang="en-US" b="1" dirty="0" smtClean="0"/>
            <a:t>1920</a:t>
          </a:r>
          <a:r>
            <a:rPr lang="en-US" dirty="0" smtClean="0"/>
            <a:t>: LCI becomes international with Canadian club.</a:t>
          </a:r>
          <a:endParaRPr lang="en-US" dirty="0"/>
        </a:p>
      </dgm:t>
    </dgm:pt>
    <dgm:pt modelId="{4095E80D-0888-4E83-A2BA-0EDA5A0975D5}" type="parTrans" cxnId="{908BD57B-AB57-404F-A6FE-5D8D20623553}">
      <dgm:prSet/>
      <dgm:spPr/>
      <dgm:t>
        <a:bodyPr/>
        <a:lstStyle/>
        <a:p>
          <a:endParaRPr lang="en-US"/>
        </a:p>
      </dgm:t>
    </dgm:pt>
    <dgm:pt modelId="{574C00BC-BDFD-4D60-97D7-B54D6C0CEA67}" type="sibTrans" cxnId="{908BD57B-AB57-404F-A6FE-5D8D20623553}">
      <dgm:prSet/>
      <dgm:spPr>
        <a:ln w="28575"/>
      </dgm:spPr>
      <dgm:t>
        <a:bodyPr/>
        <a:lstStyle/>
        <a:p>
          <a:endParaRPr lang="en-US" dirty="0"/>
        </a:p>
      </dgm:t>
    </dgm:pt>
    <dgm:pt modelId="{7536F606-ED25-4E94-87C6-7BC181680A36}">
      <dgm:prSet phldrT="[Text]"/>
      <dgm:spPr/>
      <dgm:t>
        <a:bodyPr/>
        <a:lstStyle/>
        <a:p>
          <a:r>
            <a:rPr lang="en-US" b="1" dirty="0" smtClean="0"/>
            <a:t>1925</a:t>
          </a:r>
          <a:r>
            <a:rPr lang="en-US" dirty="0" smtClean="0"/>
            <a:t>: Helen Keller challenged Lions to become “knights of the blind.”</a:t>
          </a:r>
          <a:endParaRPr lang="en-US" dirty="0"/>
        </a:p>
      </dgm:t>
    </dgm:pt>
    <dgm:pt modelId="{2A0DA4BC-FC11-4E97-982B-103172E9FDC8}" type="parTrans" cxnId="{EACEAA4E-E2B0-47DA-A9E7-69E4202CF2E2}">
      <dgm:prSet/>
      <dgm:spPr/>
      <dgm:t>
        <a:bodyPr/>
        <a:lstStyle/>
        <a:p>
          <a:endParaRPr lang="en-US"/>
        </a:p>
      </dgm:t>
    </dgm:pt>
    <dgm:pt modelId="{0408F477-9F7D-4B54-8954-DAE4E3F548EF}" type="sibTrans" cxnId="{EACEAA4E-E2B0-47DA-A9E7-69E4202CF2E2}">
      <dgm:prSet/>
      <dgm:spPr>
        <a:ln w="28575"/>
      </dgm:spPr>
      <dgm:t>
        <a:bodyPr/>
        <a:lstStyle/>
        <a:p>
          <a:endParaRPr lang="en-US" dirty="0"/>
        </a:p>
      </dgm:t>
    </dgm:pt>
    <dgm:pt modelId="{FCBFD353-9693-4974-ACDA-25ED32FBB4AD}">
      <dgm:prSet phldrT="[Text]"/>
      <dgm:spPr/>
      <dgm:t>
        <a:bodyPr/>
        <a:lstStyle/>
        <a:p>
          <a:r>
            <a:rPr lang="en-US" b="1" dirty="0" smtClean="0"/>
            <a:t>1945</a:t>
          </a:r>
          <a:r>
            <a:rPr lang="en-US" smtClean="0"/>
            <a:t>: LCI </a:t>
          </a:r>
          <a:r>
            <a:rPr lang="en-US" dirty="0" smtClean="0"/>
            <a:t>helped draft the United Nations Charter.</a:t>
          </a:r>
          <a:endParaRPr lang="en-US" dirty="0"/>
        </a:p>
      </dgm:t>
    </dgm:pt>
    <dgm:pt modelId="{36BB6E9E-140D-42A3-8480-50A88DFA397A}" type="parTrans" cxnId="{400CE233-166D-4F95-8949-C0D64D0575A4}">
      <dgm:prSet/>
      <dgm:spPr/>
      <dgm:t>
        <a:bodyPr/>
        <a:lstStyle/>
        <a:p>
          <a:endParaRPr lang="en-US"/>
        </a:p>
      </dgm:t>
    </dgm:pt>
    <dgm:pt modelId="{2367E91E-68B1-4142-A3B0-17CC72B42B3B}" type="sibTrans" cxnId="{400CE233-166D-4F95-8949-C0D64D0575A4}">
      <dgm:prSet/>
      <dgm:spPr>
        <a:ln w="28575"/>
      </dgm:spPr>
      <dgm:t>
        <a:bodyPr/>
        <a:lstStyle/>
        <a:p>
          <a:endParaRPr lang="en-US" dirty="0"/>
        </a:p>
      </dgm:t>
    </dgm:pt>
    <dgm:pt modelId="{73A1AD03-40F6-45E1-81AB-8F2F7CC469C9}">
      <dgm:prSet phldrT="[Text]"/>
      <dgm:spPr/>
      <dgm:t>
        <a:bodyPr/>
        <a:lstStyle/>
        <a:p>
          <a:r>
            <a:rPr lang="en-US" b="1" dirty="0" smtClean="0"/>
            <a:t>1957</a:t>
          </a:r>
          <a:r>
            <a:rPr lang="en-US" dirty="0" smtClean="0"/>
            <a:t>: The Leo Club Program is created.</a:t>
          </a:r>
          <a:endParaRPr lang="en-US" dirty="0"/>
        </a:p>
      </dgm:t>
    </dgm:pt>
    <dgm:pt modelId="{37BDFEC0-FE42-432E-B0BC-2B775ECD3C13}" type="parTrans" cxnId="{003467DB-DD58-404A-8971-7756D5591B91}">
      <dgm:prSet/>
      <dgm:spPr/>
      <dgm:t>
        <a:bodyPr/>
        <a:lstStyle/>
        <a:p>
          <a:endParaRPr lang="en-US"/>
        </a:p>
      </dgm:t>
    </dgm:pt>
    <dgm:pt modelId="{E0332979-666D-4FE9-BF08-BF1D7D24BDAC}" type="sibTrans" cxnId="{003467DB-DD58-404A-8971-7756D5591B91}">
      <dgm:prSet/>
      <dgm:spPr>
        <a:ln w="28575"/>
      </dgm:spPr>
      <dgm:t>
        <a:bodyPr/>
        <a:lstStyle/>
        <a:p>
          <a:endParaRPr lang="en-US" dirty="0"/>
        </a:p>
      </dgm:t>
    </dgm:pt>
    <dgm:pt modelId="{11AFD247-B39A-4E9E-9784-51DD5FB49B10}">
      <dgm:prSet/>
      <dgm:spPr/>
      <dgm:t>
        <a:bodyPr/>
        <a:lstStyle/>
        <a:p>
          <a:r>
            <a:rPr lang="en-US" b="1" dirty="0" smtClean="0"/>
            <a:t>1968</a:t>
          </a:r>
          <a:r>
            <a:rPr lang="en-US" dirty="0" smtClean="0"/>
            <a:t>: The Lions Clubs International Foundation is established.</a:t>
          </a:r>
          <a:endParaRPr lang="en-US" dirty="0"/>
        </a:p>
      </dgm:t>
    </dgm:pt>
    <dgm:pt modelId="{885F97DA-32EF-4A31-B8E9-39F65F4BF789}" type="parTrans" cxnId="{E01E27BF-0376-4F58-9E5A-0D0FD05C1DBC}">
      <dgm:prSet/>
      <dgm:spPr/>
      <dgm:t>
        <a:bodyPr/>
        <a:lstStyle/>
        <a:p>
          <a:endParaRPr lang="en-US"/>
        </a:p>
      </dgm:t>
    </dgm:pt>
    <dgm:pt modelId="{40D173F9-C2C6-4F6E-BC63-567BB0EC3325}" type="sibTrans" cxnId="{E01E27BF-0376-4F58-9E5A-0D0FD05C1DBC}">
      <dgm:prSet/>
      <dgm:spPr>
        <a:ln w="28575"/>
      </dgm:spPr>
      <dgm:t>
        <a:bodyPr/>
        <a:lstStyle/>
        <a:p>
          <a:endParaRPr lang="en-US" dirty="0"/>
        </a:p>
      </dgm:t>
    </dgm:pt>
    <dgm:pt modelId="{FB1E4B1F-2E6D-4CEE-8389-F113C7A1B3E9}">
      <dgm:prSet/>
      <dgm:spPr/>
      <dgm:t>
        <a:bodyPr/>
        <a:lstStyle/>
        <a:p>
          <a:r>
            <a:rPr lang="en-US" b="1" dirty="0" smtClean="0"/>
            <a:t>1990</a:t>
          </a:r>
          <a:r>
            <a:rPr lang="en-US" dirty="0" smtClean="0"/>
            <a:t>: SightFirst is launched.</a:t>
          </a:r>
          <a:endParaRPr lang="en-US" dirty="0"/>
        </a:p>
      </dgm:t>
    </dgm:pt>
    <dgm:pt modelId="{BC93B164-B096-4CD5-B3EE-F5C05382CE87}" type="parTrans" cxnId="{C0F223D6-969D-42E2-9755-3A81C44D5F20}">
      <dgm:prSet/>
      <dgm:spPr/>
      <dgm:t>
        <a:bodyPr/>
        <a:lstStyle/>
        <a:p>
          <a:endParaRPr lang="en-US"/>
        </a:p>
      </dgm:t>
    </dgm:pt>
    <dgm:pt modelId="{3AFF02F5-C1DC-452B-ACBA-B991B909DBB1}" type="sibTrans" cxnId="{C0F223D6-969D-42E2-9755-3A81C44D5F20}">
      <dgm:prSet/>
      <dgm:spPr>
        <a:ln w="28575"/>
      </dgm:spPr>
      <dgm:t>
        <a:bodyPr/>
        <a:lstStyle/>
        <a:p>
          <a:endParaRPr lang="en-US" dirty="0"/>
        </a:p>
      </dgm:t>
    </dgm:pt>
    <dgm:pt modelId="{A521541B-601D-44BB-9D14-BD17375D9126}">
      <dgm:prSet/>
      <dgm:spPr/>
      <dgm:t>
        <a:bodyPr/>
        <a:lstStyle/>
        <a:p>
          <a:r>
            <a:rPr lang="en-US" b="1" dirty="0" smtClean="0"/>
            <a:t>Today</a:t>
          </a:r>
          <a:r>
            <a:rPr lang="en-US" dirty="0" smtClean="0"/>
            <a:t>: Our international network has grown to include more than 200 countries and geographic areas.</a:t>
          </a:r>
          <a:endParaRPr lang="en-US" dirty="0"/>
        </a:p>
      </dgm:t>
    </dgm:pt>
    <dgm:pt modelId="{43868223-C1C8-46B3-95D7-0354A42388CB}" type="parTrans" cxnId="{DECE1FCF-AED0-4D7B-AA68-B5C448107A9A}">
      <dgm:prSet/>
      <dgm:spPr/>
      <dgm:t>
        <a:bodyPr/>
        <a:lstStyle/>
        <a:p>
          <a:endParaRPr lang="en-US"/>
        </a:p>
      </dgm:t>
    </dgm:pt>
    <dgm:pt modelId="{4FA35C95-287F-4B23-A0BA-AA4FAA826788}" type="sibTrans" cxnId="{DECE1FCF-AED0-4D7B-AA68-B5C448107A9A}">
      <dgm:prSet/>
      <dgm:spPr/>
      <dgm:t>
        <a:bodyPr/>
        <a:lstStyle/>
        <a:p>
          <a:endParaRPr lang="en-US"/>
        </a:p>
      </dgm:t>
    </dgm:pt>
    <dgm:pt modelId="{044DC4E3-3EC9-400B-A0FE-1F626357E0DB}">
      <dgm:prSet/>
      <dgm:spPr/>
      <dgm:t>
        <a:bodyPr/>
        <a:lstStyle/>
        <a:p>
          <a:r>
            <a:rPr lang="en-US" dirty="0" smtClean="0"/>
            <a:t>1987: LCI became the first service club organization to admit women as members.</a:t>
          </a:r>
          <a:endParaRPr lang="en-US" dirty="0"/>
        </a:p>
      </dgm:t>
    </dgm:pt>
    <dgm:pt modelId="{C1BE6C8D-2598-45C2-92CA-66C2B8EAA39A}" type="parTrans" cxnId="{AE4A2AA3-6B36-4C79-B38E-71B92651A8BB}">
      <dgm:prSet/>
      <dgm:spPr/>
      <dgm:t>
        <a:bodyPr/>
        <a:lstStyle/>
        <a:p>
          <a:endParaRPr lang="en-US"/>
        </a:p>
      </dgm:t>
    </dgm:pt>
    <dgm:pt modelId="{E7BE220B-25ED-4A6E-94C6-FEE65CD41173}" type="sibTrans" cxnId="{AE4A2AA3-6B36-4C79-B38E-71B92651A8BB}">
      <dgm:prSet/>
      <dgm:spPr>
        <a:ln w="28575"/>
      </dgm:spPr>
      <dgm:t>
        <a:bodyPr/>
        <a:lstStyle/>
        <a:p>
          <a:endParaRPr lang="en-US" dirty="0"/>
        </a:p>
      </dgm:t>
    </dgm:pt>
    <dgm:pt modelId="{AC5E54F8-1CCF-4FF6-B511-6B2B709A7A14}" type="pres">
      <dgm:prSet presAssocID="{F952566E-93B1-4839-8156-E825778329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0CA7B2-3B19-40AC-9B34-76C50BFC36B4}" type="pres">
      <dgm:prSet presAssocID="{33C51D29-F083-466F-A3D3-4A69DE7D35A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99644-3DF2-4798-B9BE-BD6C62CD4633}" type="pres">
      <dgm:prSet presAssocID="{99364FDF-4E87-4FA5-A827-B9B607A921C2}" presName="sibTrans" presStyleLbl="sibTrans1D1" presStyleIdx="0" presStyleCnt="8"/>
      <dgm:spPr/>
      <dgm:t>
        <a:bodyPr/>
        <a:lstStyle/>
        <a:p>
          <a:endParaRPr lang="en-US"/>
        </a:p>
      </dgm:t>
    </dgm:pt>
    <dgm:pt modelId="{B67E56F4-26C4-445A-ADA5-08576D8E6331}" type="pres">
      <dgm:prSet presAssocID="{99364FDF-4E87-4FA5-A827-B9B607A921C2}" presName="connectorText" presStyleLbl="sibTrans1D1" presStyleIdx="0" presStyleCnt="8"/>
      <dgm:spPr/>
      <dgm:t>
        <a:bodyPr/>
        <a:lstStyle/>
        <a:p>
          <a:endParaRPr lang="en-US"/>
        </a:p>
      </dgm:t>
    </dgm:pt>
    <dgm:pt modelId="{A99517F9-3F18-48AF-B96C-BC4F29B341A2}" type="pres">
      <dgm:prSet presAssocID="{E0F5A348-4F48-4C42-B2D6-CABED0DB6260}" presName="node" presStyleLbl="node1" presStyleIdx="1" presStyleCnt="9" custLinFactNeighborX="-402" custLinFactNeighborY="-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1BBAB-F8A9-4D30-84FF-B4E095542492}" type="pres">
      <dgm:prSet presAssocID="{574C00BC-BDFD-4D60-97D7-B54D6C0CEA67}" presName="sibTrans" presStyleLbl="sibTrans1D1" presStyleIdx="1" presStyleCnt="8"/>
      <dgm:spPr/>
      <dgm:t>
        <a:bodyPr/>
        <a:lstStyle/>
        <a:p>
          <a:endParaRPr lang="en-US"/>
        </a:p>
      </dgm:t>
    </dgm:pt>
    <dgm:pt modelId="{DE5AC263-19F4-483C-846B-8C2A7BF333C4}" type="pres">
      <dgm:prSet presAssocID="{574C00BC-BDFD-4D60-97D7-B54D6C0CEA67}" presName="connectorText" presStyleLbl="sibTrans1D1" presStyleIdx="1" presStyleCnt="8"/>
      <dgm:spPr/>
      <dgm:t>
        <a:bodyPr/>
        <a:lstStyle/>
        <a:p>
          <a:endParaRPr lang="en-US"/>
        </a:p>
      </dgm:t>
    </dgm:pt>
    <dgm:pt modelId="{C6C8C923-A774-4565-B01F-D389A9D230EF}" type="pres">
      <dgm:prSet presAssocID="{7536F606-ED25-4E94-87C6-7BC181680A3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B0892-649C-4B5D-AC93-AB5F53C452D0}" type="pres">
      <dgm:prSet presAssocID="{0408F477-9F7D-4B54-8954-DAE4E3F548EF}" presName="sibTrans" presStyleLbl="sibTrans1D1" presStyleIdx="2" presStyleCnt="8"/>
      <dgm:spPr/>
      <dgm:t>
        <a:bodyPr/>
        <a:lstStyle/>
        <a:p>
          <a:endParaRPr lang="en-US"/>
        </a:p>
      </dgm:t>
    </dgm:pt>
    <dgm:pt modelId="{566A9A21-E24B-418E-B7B4-22F6AA569021}" type="pres">
      <dgm:prSet presAssocID="{0408F477-9F7D-4B54-8954-DAE4E3F548EF}" presName="connectorText" presStyleLbl="sibTrans1D1" presStyleIdx="2" presStyleCnt="8"/>
      <dgm:spPr/>
      <dgm:t>
        <a:bodyPr/>
        <a:lstStyle/>
        <a:p>
          <a:endParaRPr lang="en-US"/>
        </a:p>
      </dgm:t>
    </dgm:pt>
    <dgm:pt modelId="{D71B0301-2690-48D6-BB1D-E55AA0F2EE45}" type="pres">
      <dgm:prSet presAssocID="{FCBFD353-9693-4974-ACDA-25ED32FBB4A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060B1-38C4-46FF-B1F8-94FE9F6426FB}" type="pres">
      <dgm:prSet presAssocID="{2367E91E-68B1-4142-A3B0-17CC72B42B3B}" presName="sibTrans" presStyleLbl="sibTrans1D1" presStyleIdx="3" presStyleCnt="8"/>
      <dgm:spPr/>
      <dgm:t>
        <a:bodyPr/>
        <a:lstStyle/>
        <a:p>
          <a:endParaRPr lang="en-US"/>
        </a:p>
      </dgm:t>
    </dgm:pt>
    <dgm:pt modelId="{D7CC5CF7-6FA2-4674-8E91-828CEB612A77}" type="pres">
      <dgm:prSet presAssocID="{2367E91E-68B1-4142-A3B0-17CC72B42B3B}" presName="connectorText" presStyleLbl="sibTrans1D1" presStyleIdx="3" presStyleCnt="8"/>
      <dgm:spPr/>
      <dgm:t>
        <a:bodyPr/>
        <a:lstStyle/>
        <a:p>
          <a:endParaRPr lang="en-US"/>
        </a:p>
      </dgm:t>
    </dgm:pt>
    <dgm:pt modelId="{B7B3E78D-5147-43BA-B7C0-ADF36FBE9435}" type="pres">
      <dgm:prSet presAssocID="{73A1AD03-40F6-45E1-81AB-8F2F7CC469C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BC366-DAE1-4222-A464-360DA47C4E94}" type="pres">
      <dgm:prSet presAssocID="{E0332979-666D-4FE9-BF08-BF1D7D24BDAC}" presName="sibTrans" presStyleLbl="sibTrans1D1" presStyleIdx="4" presStyleCnt="8"/>
      <dgm:spPr/>
      <dgm:t>
        <a:bodyPr/>
        <a:lstStyle/>
        <a:p>
          <a:endParaRPr lang="en-US"/>
        </a:p>
      </dgm:t>
    </dgm:pt>
    <dgm:pt modelId="{63DBAB29-6695-4708-AD05-82726CC97FCC}" type="pres">
      <dgm:prSet presAssocID="{E0332979-666D-4FE9-BF08-BF1D7D24BDAC}" presName="connectorText" presStyleLbl="sibTrans1D1" presStyleIdx="4" presStyleCnt="8"/>
      <dgm:spPr/>
      <dgm:t>
        <a:bodyPr/>
        <a:lstStyle/>
        <a:p>
          <a:endParaRPr lang="en-US"/>
        </a:p>
      </dgm:t>
    </dgm:pt>
    <dgm:pt modelId="{7D628792-75C4-4731-8869-18FDE55AC7D3}" type="pres">
      <dgm:prSet presAssocID="{11AFD247-B39A-4E9E-9784-51DD5FB49B1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01378-64A6-41F7-9ED1-908751CB5DA6}" type="pres">
      <dgm:prSet presAssocID="{40D173F9-C2C6-4F6E-BC63-567BB0EC3325}" presName="sibTrans" presStyleLbl="sibTrans1D1" presStyleIdx="5" presStyleCnt="8"/>
      <dgm:spPr/>
      <dgm:t>
        <a:bodyPr/>
        <a:lstStyle/>
        <a:p>
          <a:endParaRPr lang="en-US"/>
        </a:p>
      </dgm:t>
    </dgm:pt>
    <dgm:pt modelId="{4E36E86A-7C3E-4F0F-AE04-AF7D06BAF4E3}" type="pres">
      <dgm:prSet presAssocID="{40D173F9-C2C6-4F6E-BC63-567BB0EC3325}" presName="connectorText" presStyleLbl="sibTrans1D1" presStyleIdx="5" presStyleCnt="8"/>
      <dgm:spPr/>
      <dgm:t>
        <a:bodyPr/>
        <a:lstStyle/>
        <a:p>
          <a:endParaRPr lang="en-US"/>
        </a:p>
      </dgm:t>
    </dgm:pt>
    <dgm:pt modelId="{F1BB9FA6-31A7-4BDE-9F07-186682902CE5}" type="pres">
      <dgm:prSet presAssocID="{044DC4E3-3EC9-400B-A0FE-1F626357E0D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EB126-F6FE-49E4-9884-A68626A57CDC}" type="pres">
      <dgm:prSet presAssocID="{E7BE220B-25ED-4A6E-94C6-FEE65CD41173}" presName="sibTrans" presStyleLbl="sibTrans1D1" presStyleIdx="6" presStyleCnt="8"/>
      <dgm:spPr/>
      <dgm:t>
        <a:bodyPr/>
        <a:lstStyle/>
        <a:p>
          <a:endParaRPr lang="en-US"/>
        </a:p>
      </dgm:t>
    </dgm:pt>
    <dgm:pt modelId="{06BAF511-8871-489D-9236-38AB3958C669}" type="pres">
      <dgm:prSet presAssocID="{E7BE220B-25ED-4A6E-94C6-FEE65CD41173}" presName="connectorText" presStyleLbl="sibTrans1D1" presStyleIdx="6" presStyleCnt="8"/>
      <dgm:spPr/>
      <dgm:t>
        <a:bodyPr/>
        <a:lstStyle/>
        <a:p>
          <a:endParaRPr lang="en-US"/>
        </a:p>
      </dgm:t>
    </dgm:pt>
    <dgm:pt modelId="{F432920C-1BA3-4549-BD59-869C5383F158}" type="pres">
      <dgm:prSet presAssocID="{FB1E4B1F-2E6D-4CEE-8389-F113C7A1B3E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6B952-84A9-455C-A693-8891A979D79E}" type="pres">
      <dgm:prSet presAssocID="{3AFF02F5-C1DC-452B-ACBA-B991B909DBB1}" presName="sibTrans" presStyleLbl="sibTrans1D1" presStyleIdx="7" presStyleCnt="8"/>
      <dgm:spPr/>
      <dgm:t>
        <a:bodyPr/>
        <a:lstStyle/>
        <a:p>
          <a:endParaRPr lang="en-US"/>
        </a:p>
      </dgm:t>
    </dgm:pt>
    <dgm:pt modelId="{2AEFC1B7-4D7F-4091-B640-DFA89498BF37}" type="pres">
      <dgm:prSet presAssocID="{3AFF02F5-C1DC-452B-ACBA-B991B909DBB1}" presName="connectorText" presStyleLbl="sibTrans1D1" presStyleIdx="7" presStyleCnt="8"/>
      <dgm:spPr/>
      <dgm:t>
        <a:bodyPr/>
        <a:lstStyle/>
        <a:p>
          <a:endParaRPr lang="en-US"/>
        </a:p>
      </dgm:t>
    </dgm:pt>
    <dgm:pt modelId="{3C8B6921-97BF-4BCB-9B1F-ABC7A319A23E}" type="pres">
      <dgm:prSet presAssocID="{A521541B-601D-44BB-9D14-BD17375D9126}" presName="node" presStyleLbl="node1" presStyleIdx="8" presStyleCnt="9" custScaleX="99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1FA876-1E25-474F-BA03-10C5057C5DC6}" type="presOf" srcId="{FCBFD353-9693-4974-ACDA-25ED32FBB4AD}" destId="{D71B0301-2690-48D6-BB1D-E55AA0F2EE45}" srcOrd="0" destOrd="0" presId="urn:microsoft.com/office/officeart/2005/8/layout/bProcess3"/>
    <dgm:cxn modelId="{DECE1FCF-AED0-4D7B-AA68-B5C448107A9A}" srcId="{F952566E-93B1-4839-8156-E82577832907}" destId="{A521541B-601D-44BB-9D14-BD17375D9126}" srcOrd="8" destOrd="0" parTransId="{43868223-C1C8-46B3-95D7-0354A42388CB}" sibTransId="{4FA35C95-287F-4B23-A0BA-AA4FAA826788}"/>
    <dgm:cxn modelId="{8DCCD986-C1FA-485A-88D2-646B3CA49BC6}" type="presOf" srcId="{E7BE220B-25ED-4A6E-94C6-FEE65CD41173}" destId="{06BAF511-8871-489D-9236-38AB3958C669}" srcOrd="1" destOrd="0" presId="urn:microsoft.com/office/officeart/2005/8/layout/bProcess3"/>
    <dgm:cxn modelId="{3FAB885E-22F8-4F80-B6D5-9752456AA59F}" type="presOf" srcId="{E7BE220B-25ED-4A6E-94C6-FEE65CD41173}" destId="{07DEB126-F6FE-49E4-9884-A68626A57CDC}" srcOrd="0" destOrd="0" presId="urn:microsoft.com/office/officeart/2005/8/layout/bProcess3"/>
    <dgm:cxn modelId="{BA1BB8C4-2364-48C4-AAAB-73AF5A8A7581}" type="presOf" srcId="{73A1AD03-40F6-45E1-81AB-8F2F7CC469C9}" destId="{B7B3E78D-5147-43BA-B7C0-ADF36FBE9435}" srcOrd="0" destOrd="0" presId="urn:microsoft.com/office/officeart/2005/8/layout/bProcess3"/>
    <dgm:cxn modelId="{003467DB-DD58-404A-8971-7756D5591B91}" srcId="{F952566E-93B1-4839-8156-E82577832907}" destId="{73A1AD03-40F6-45E1-81AB-8F2F7CC469C9}" srcOrd="4" destOrd="0" parTransId="{37BDFEC0-FE42-432E-B0BC-2B775ECD3C13}" sibTransId="{E0332979-666D-4FE9-BF08-BF1D7D24BDAC}"/>
    <dgm:cxn modelId="{AF8F7CE7-5931-4956-A380-706CA12AA5EE}" type="presOf" srcId="{3AFF02F5-C1DC-452B-ACBA-B991B909DBB1}" destId="{7456B952-84A9-455C-A693-8891A979D79E}" srcOrd="0" destOrd="0" presId="urn:microsoft.com/office/officeart/2005/8/layout/bProcess3"/>
    <dgm:cxn modelId="{E01E27BF-0376-4F58-9E5A-0D0FD05C1DBC}" srcId="{F952566E-93B1-4839-8156-E82577832907}" destId="{11AFD247-B39A-4E9E-9784-51DD5FB49B10}" srcOrd="5" destOrd="0" parTransId="{885F97DA-32EF-4A31-B8E9-39F65F4BF789}" sibTransId="{40D173F9-C2C6-4F6E-BC63-567BB0EC3325}"/>
    <dgm:cxn modelId="{47CD338E-C110-447D-8D75-B9DACC5FE4BB}" type="presOf" srcId="{044DC4E3-3EC9-400B-A0FE-1F626357E0DB}" destId="{F1BB9FA6-31A7-4BDE-9F07-186682902CE5}" srcOrd="0" destOrd="0" presId="urn:microsoft.com/office/officeart/2005/8/layout/bProcess3"/>
    <dgm:cxn modelId="{D920BADD-828A-4410-91C4-3B9303CE1AC5}" type="presOf" srcId="{99364FDF-4E87-4FA5-A827-B9B607A921C2}" destId="{FB899644-3DF2-4798-B9BE-BD6C62CD4633}" srcOrd="0" destOrd="0" presId="urn:microsoft.com/office/officeart/2005/8/layout/bProcess3"/>
    <dgm:cxn modelId="{2CA0333D-6B98-448B-BD02-279A459EF551}" type="presOf" srcId="{A521541B-601D-44BB-9D14-BD17375D9126}" destId="{3C8B6921-97BF-4BCB-9B1F-ABC7A319A23E}" srcOrd="0" destOrd="0" presId="urn:microsoft.com/office/officeart/2005/8/layout/bProcess3"/>
    <dgm:cxn modelId="{3108E348-E728-4241-8277-C6956BF05060}" type="presOf" srcId="{40D173F9-C2C6-4F6E-BC63-567BB0EC3325}" destId="{4E36E86A-7C3E-4F0F-AE04-AF7D06BAF4E3}" srcOrd="1" destOrd="0" presId="urn:microsoft.com/office/officeart/2005/8/layout/bProcess3"/>
    <dgm:cxn modelId="{DBC5C896-7DE9-4936-ADA8-0AA9AFFEDBA2}" type="presOf" srcId="{574C00BC-BDFD-4D60-97D7-B54D6C0CEA67}" destId="{3421BBAB-F8A9-4D30-84FF-B4E095542492}" srcOrd="0" destOrd="0" presId="urn:microsoft.com/office/officeart/2005/8/layout/bProcess3"/>
    <dgm:cxn modelId="{908BD57B-AB57-404F-A6FE-5D8D20623553}" srcId="{F952566E-93B1-4839-8156-E82577832907}" destId="{E0F5A348-4F48-4C42-B2D6-CABED0DB6260}" srcOrd="1" destOrd="0" parTransId="{4095E80D-0888-4E83-A2BA-0EDA5A0975D5}" sibTransId="{574C00BC-BDFD-4D60-97D7-B54D6C0CEA67}"/>
    <dgm:cxn modelId="{AB2055A7-BF0D-40E9-BC8D-39A01363D035}" type="presOf" srcId="{99364FDF-4E87-4FA5-A827-B9B607A921C2}" destId="{B67E56F4-26C4-445A-ADA5-08576D8E6331}" srcOrd="1" destOrd="0" presId="urn:microsoft.com/office/officeart/2005/8/layout/bProcess3"/>
    <dgm:cxn modelId="{AE4A2AA3-6B36-4C79-B38E-71B92651A8BB}" srcId="{F952566E-93B1-4839-8156-E82577832907}" destId="{044DC4E3-3EC9-400B-A0FE-1F626357E0DB}" srcOrd="6" destOrd="0" parTransId="{C1BE6C8D-2598-45C2-92CA-66C2B8EAA39A}" sibTransId="{E7BE220B-25ED-4A6E-94C6-FEE65CD41173}"/>
    <dgm:cxn modelId="{775C0727-9883-4619-9C2C-571C69A833E2}" type="presOf" srcId="{0408F477-9F7D-4B54-8954-DAE4E3F548EF}" destId="{14AB0892-649C-4B5D-AC93-AB5F53C452D0}" srcOrd="0" destOrd="0" presId="urn:microsoft.com/office/officeart/2005/8/layout/bProcess3"/>
    <dgm:cxn modelId="{400CE233-166D-4F95-8949-C0D64D0575A4}" srcId="{F952566E-93B1-4839-8156-E82577832907}" destId="{FCBFD353-9693-4974-ACDA-25ED32FBB4AD}" srcOrd="3" destOrd="0" parTransId="{36BB6E9E-140D-42A3-8480-50A88DFA397A}" sibTransId="{2367E91E-68B1-4142-A3B0-17CC72B42B3B}"/>
    <dgm:cxn modelId="{13A9A85F-C315-4673-8FBC-A09AABE05423}" type="presOf" srcId="{0408F477-9F7D-4B54-8954-DAE4E3F548EF}" destId="{566A9A21-E24B-418E-B7B4-22F6AA569021}" srcOrd="1" destOrd="0" presId="urn:microsoft.com/office/officeart/2005/8/layout/bProcess3"/>
    <dgm:cxn modelId="{A91A61BB-C849-4B8B-8008-60F07D40B348}" type="presOf" srcId="{E0F5A348-4F48-4C42-B2D6-CABED0DB6260}" destId="{A99517F9-3F18-48AF-B96C-BC4F29B341A2}" srcOrd="0" destOrd="0" presId="urn:microsoft.com/office/officeart/2005/8/layout/bProcess3"/>
    <dgm:cxn modelId="{874F95D1-C096-466E-ADA9-40A4A6983425}" type="presOf" srcId="{FB1E4B1F-2E6D-4CEE-8389-F113C7A1B3E9}" destId="{F432920C-1BA3-4549-BD59-869C5383F158}" srcOrd="0" destOrd="0" presId="urn:microsoft.com/office/officeart/2005/8/layout/bProcess3"/>
    <dgm:cxn modelId="{C673054D-DBAE-4594-80DE-79B571EB9C33}" type="presOf" srcId="{F952566E-93B1-4839-8156-E82577832907}" destId="{AC5E54F8-1CCF-4FF6-B511-6B2B709A7A14}" srcOrd="0" destOrd="0" presId="urn:microsoft.com/office/officeart/2005/8/layout/bProcess3"/>
    <dgm:cxn modelId="{DDA6E331-B6C0-4661-AD58-1132D0DB2592}" type="presOf" srcId="{40D173F9-C2C6-4F6E-BC63-567BB0EC3325}" destId="{F6201378-64A6-41F7-9ED1-908751CB5DA6}" srcOrd="0" destOrd="0" presId="urn:microsoft.com/office/officeart/2005/8/layout/bProcess3"/>
    <dgm:cxn modelId="{2368DF9D-8803-407E-9016-FD1A3FF862F0}" type="presOf" srcId="{E0332979-666D-4FE9-BF08-BF1D7D24BDAC}" destId="{86CBC366-DAE1-4222-A464-360DA47C4E94}" srcOrd="0" destOrd="0" presId="urn:microsoft.com/office/officeart/2005/8/layout/bProcess3"/>
    <dgm:cxn modelId="{F766B18F-E684-42FD-9A1D-D2F61D40DECF}" type="presOf" srcId="{11AFD247-B39A-4E9E-9784-51DD5FB49B10}" destId="{7D628792-75C4-4731-8869-18FDE55AC7D3}" srcOrd="0" destOrd="0" presId="urn:microsoft.com/office/officeart/2005/8/layout/bProcess3"/>
    <dgm:cxn modelId="{EACEAA4E-E2B0-47DA-A9E7-69E4202CF2E2}" srcId="{F952566E-93B1-4839-8156-E82577832907}" destId="{7536F606-ED25-4E94-87C6-7BC181680A36}" srcOrd="2" destOrd="0" parTransId="{2A0DA4BC-FC11-4E97-982B-103172E9FDC8}" sibTransId="{0408F477-9F7D-4B54-8954-DAE4E3F548EF}"/>
    <dgm:cxn modelId="{69179347-218E-4D79-A59E-F640217273C8}" type="presOf" srcId="{2367E91E-68B1-4142-A3B0-17CC72B42B3B}" destId="{873060B1-38C4-46FF-B1F8-94FE9F6426FB}" srcOrd="0" destOrd="0" presId="urn:microsoft.com/office/officeart/2005/8/layout/bProcess3"/>
    <dgm:cxn modelId="{9D1BB535-1CF0-4F7C-9C88-F8288BBAE99F}" type="presOf" srcId="{2367E91E-68B1-4142-A3B0-17CC72B42B3B}" destId="{D7CC5CF7-6FA2-4674-8E91-828CEB612A77}" srcOrd="1" destOrd="0" presId="urn:microsoft.com/office/officeart/2005/8/layout/bProcess3"/>
    <dgm:cxn modelId="{6806B8CD-5526-42F1-93C1-801CEFB3C017}" type="presOf" srcId="{7536F606-ED25-4E94-87C6-7BC181680A36}" destId="{C6C8C923-A774-4565-B01F-D389A9D230EF}" srcOrd="0" destOrd="0" presId="urn:microsoft.com/office/officeart/2005/8/layout/bProcess3"/>
    <dgm:cxn modelId="{A3CC532C-4D47-4AEE-96CF-8782AD40F621}" srcId="{F952566E-93B1-4839-8156-E82577832907}" destId="{33C51D29-F083-466F-A3D3-4A69DE7D35AA}" srcOrd="0" destOrd="0" parTransId="{EAB746D9-D6AD-4132-AA8D-CE268F321607}" sibTransId="{99364FDF-4E87-4FA5-A827-B9B607A921C2}"/>
    <dgm:cxn modelId="{0BE7A2B1-52B7-402D-A2C3-6035082E5EDA}" type="presOf" srcId="{33C51D29-F083-466F-A3D3-4A69DE7D35AA}" destId="{A40CA7B2-3B19-40AC-9B34-76C50BFC36B4}" srcOrd="0" destOrd="0" presId="urn:microsoft.com/office/officeart/2005/8/layout/bProcess3"/>
    <dgm:cxn modelId="{23C052EA-E52F-436A-A129-FCAF3A866F08}" type="presOf" srcId="{3AFF02F5-C1DC-452B-ACBA-B991B909DBB1}" destId="{2AEFC1B7-4D7F-4091-B640-DFA89498BF37}" srcOrd="1" destOrd="0" presId="urn:microsoft.com/office/officeart/2005/8/layout/bProcess3"/>
    <dgm:cxn modelId="{0B950AC9-AA74-475E-9470-2E58B271E3EF}" type="presOf" srcId="{574C00BC-BDFD-4D60-97D7-B54D6C0CEA67}" destId="{DE5AC263-19F4-483C-846B-8C2A7BF333C4}" srcOrd="1" destOrd="0" presId="urn:microsoft.com/office/officeart/2005/8/layout/bProcess3"/>
    <dgm:cxn modelId="{625E5E5B-29DF-4D07-A6E5-5D82E4B6779B}" type="presOf" srcId="{E0332979-666D-4FE9-BF08-BF1D7D24BDAC}" destId="{63DBAB29-6695-4708-AD05-82726CC97FCC}" srcOrd="1" destOrd="0" presId="urn:microsoft.com/office/officeart/2005/8/layout/bProcess3"/>
    <dgm:cxn modelId="{C0F223D6-969D-42E2-9755-3A81C44D5F20}" srcId="{F952566E-93B1-4839-8156-E82577832907}" destId="{FB1E4B1F-2E6D-4CEE-8389-F113C7A1B3E9}" srcOrd="7" destOrd="0" parTransId="{BC93B164-B096-4CD5-B3EE-F5C05382CE87}" sibTransId="{3AFF02F5-C1DC-452B-ACBA-B991B909DBB1}"/>
    <dgm:cxn modelId="{447C1900-7BFB-4A15-9490-8C12681E2230}" type="presParOf" srcId="{AC5E54F8-1CCF-4FF6-B511-6B2B709A7A14}" destId="{A40CA7B2-3B19-40AC-9B34-76C50BFC36B4}" srcOrd="0" destOrd="0" presId="urn:microsoft.com/office/officeart/2005/8/layout/bProcess3"/>
    <dgm:cxn modelId="{35D25EF3-AB0C-4920-976E-0C5D81936463}" type="presParOf" srcId="{AC5E54F8-1CCF-4FF6-B511-6B2B709A7A14}" destId="{FB899644-3DF2-4798-B9BE-BD6C62CD4633}" srcOrd="1" destOrd="0" presId="urn:microsoft.com/office/officeart/2005/8/layout/bProcess3"/>
    <dgm:cxn modelId="{34B46FB1-4170-4F3E-B3CB-2E0472421D79}" type="presParOf" srcId="{FB899644-3DF2-4798-B9BE-BD6C62CD4633}" destId="{B67E56F4-26C4-445A-ADA5-08576D8E6331}" srcOrd="0" destOrd="0" presId="urn:microsoft.com/office/officeart/2005/8/layout/bProcess3"/>
    <dgm:cxn modelId="{8C8B0DD4-B67B-4613-BD9B-A11399565C41}" type="presParOf" srcId="{AC5E54F8-1CCF-4FF6-B511-6B2B709A7A14}" destId="{A99517F9-3F18-48AF-B96C-BC4F29B341A2}" srcOrd="2" destOrd="0" presId="urn:microsoft.com/office/officeart/2005/8/layout/bProcess3"/>
    <dgm:cxn modelId="{45AEA6A1-32B9-45F3-9B87-DB13867BC809}" type="presParOf" srcId="{AC5E54F8-1CCF-4FF6-B511-6B2B709A7A14}" destId="{3421BBAB-F8A9-4D30-84FF-B4E095542492}" srcOrd="3" destOrd="0" presId="urn:microsoft.com/office/officeart/2005/8/layout/bProcess3"/>
    <dgm:cxn modelId="{D4B52D3F-6B7A-464B-852E-B29E045B2B6B}" type="presParOf" srcId="{3421BBAB-F8A9-4D30-84FF-B4E095542492}" destId="{DE5AC263-19F4-483C-846B-8C2A7BF333C4}" srcOrd="0" destOrd="0" presId="urn:microsoft.com/office/officeart/2005/8/layout/bProcess3"/>
    <dgm:cxn modelId="{7A0AAEFC-2150-4949-AEBD-2F8DA89B62E8}" type="presParOf" srcId="{AC5E54F8-1CCF-4FF6-B511-6B2B709A7A14}" destId="{C6C8C923-A774-4565-B01F-D389A9D230EF}" srcOrd="4" destOrd="0" presId="urn:microsoft.com/office/officeart/2005/8/layout/bProcess3"/>
    <dgm:cxn modelId="{71C5273F-E814-471C-810E-03528AAD519F}" type="presParOf" srcId="{AC5E54F8-1CCF-4FF6-B511-6B2B709A7A14}" destId="{14AB0892-649C-4B5D-AC93-AB5F53C452D0}" srcOrd="5" destOrd="0" presId="urn:microsoft.com/office/officeart/2005/8/layout/bProcess3"/>
    <dgm:cxn modelId="{BE6D1400-00E3-482D-9D64-AD733D43708E}" type="presParOf" srcId="{14AB0892-649C-4B5D-AC93-AB5F53C452D0}" destId="{566A9A21-E24B-418E-B7B4-22F6AA569021}" srcOrd="0" destOrd="0" presId="urn:microsoft.com/office/officeart/2005/8/layout/bProcess3"/>
    <dgm:cxn modelId="{E7BDD360-7236-48A8-A24F-8A1903D1AAFC}" type="presParOf" srcId="{AC5E54F8-1CCF-4FF6-B511-6B2B709A7A14}" destId="{D71B0301-2690-48D6-BB1D-E55AA0F2EE45}" srcOrd="6" destOrd="0" presId="urn:microsoft.com/office/officeart/2005/8/layout/bProcess3"/>
    <dgm:cxn modelId="{A75F46C6-2B9D-4059-B810-DC8C49461C63}" type="presParOf" srcId="{AC5E54F8-1CCF-4FF6-B511-6B2B709A7A14}" destId="{873060B1-38C4-46FF-B1F8-94FE9F6426FB}" srcOrd="7" destOrd="0" presId="urn:microsoft.com/office/officeart/2005/8/layout/bProcess3"/>
    <dgm:cxn modelId="{1D053C3E-4AFB-47EF-840B-714EAED555FA}" type="presParOf" srcId="{873060B1-38C4-46FF-B1F8-94FE9F6426FB}" destId="{D7CC5CF7-6FA2-4674-8E91-828CEB612A77}" srcOrd="0" destOrd="0" presId="urn:microsoft.com/office/officeart/2005/8/layout/bProcess3"/>
    <dgm:cxn modelId="{5B4D1549-5FAB-4BA0-96F6-D6EEF51E4D25}" type="presParOf" srcId="{AC5E54F8-1CCF-4FF6-B511-6B2B709A7A14}" destId="{B7B3E78D-5147-43BA-B7C0-ADF36FBE9435}" srcOrd="8" destOrd="0" presId="urn:microsoft.com/office/officeart/2005/8/layout/bProcess3"/>
    <dgm:cxn modelId="{29921ABA-5465-4FA2-86FC-1189A9E0598A}" type="presParOf" srcId="{AC5E54F8-1CCF-4FF6-B511-6B2B709A7A14}" destId="{86CBC366-DAE1-4222-A464-360DA47C4E94}" srcOrd="9" destOrd="0" presId="urn:microsoft.com/office/officeart/2005/8/layout/bProcess3"/>
    <dgm:cxn modelId="{1BD73A4C-D1DE-4CE5-A2E8-1D6D3A5A2771}" type="presParOf" srcId="{86CBC366-DAE1-4222-A464-360DA47C4E94}" destId="{63DBAB29-6695-4708-AD05-82726CC97FCC}" srcOrd="0" destOrd="0" presId="urn:microsoft.com/office/officeart/2005/8/layout/bProcess3"/>
    <dgm:cxn modelId="{958CB1D7-3510-4058-A147-219C3738A926}" type="presParOf" srcId="{AC5E54F8-1CCF-4FF6-B511-6B2B709A7A14}" destId="{7D628792-75C4-4731-8869-18FDE55AC7D3}" srcOrd="10" destOrd="0" presId="urn:microsoft.com/office/officeart/2005/8/layout/bProcess3"/>
    <dgm:cxn modelId="{3EEB20D8-E994-48F3-8F70-E0A64423020F}" type="presParOf" srcId="{AC5E54F8-1CCF-4FF6-B511-6B2B709A7A14}" destId="{F6201378-64A6-41F7-9ED1-908751CB5DA6}" srcOrd="11" destOrd="0" presId="urn:microsoft.com/office/officeart/2005/8/layout/bProcess3"/>
    <dgm:cxn modelId="{F5EABFF6-2FB3-4723-AE03-AF077D50C775}" type="presParOf" srcId="{F6201378-64A6-41F7-9ED1-908751CB5DA6}" destId="{4E36E86A-7C3E-4F0F-AE04-AF7D06BAF4E3}" srcOrd="0" destOrd="0" presId="urn:microsoft.com/office/officeart/2005/8/layout/bProcess3"/>
    <dgm:cxn modelId="{A68B21F1-6E2E-4580-A484-B1A5A3D86122}" type="presParOf" srcId="{AC5E54F8-1CCF-4FF6-B511-6B2B709A7A14}" destId="{F1BB9FA6-31A7-4BDE-9F07-186682902CE5}" srcOrd="12" destOrd="0" presId="urn:microsoft.com/office/officeart/2005/8/layout/bProcess3"/>
    <dgm:cxn modelId="{58F4F823-B6BA-4983-8E7E-B6318EDABCE8}" type="presParOf" srcId="{AC5E54F8-1CCF-4FF6-B511-6B2B709A7A14}" destId="{07DEB126-F6FE-49E4-9884-A68626A57CDC}" srcOrd="13" destOrd="0" presId="urn:microsoft.com/office/officeart/2005/8/layout/bProcess3"/>
    <dgm:cxn modelId="{F92DC40E-2E2C-44A9-B981-E4033B6434C1}" type="presParOf" srcId="{07DEB126-F6FE-49E4-9884-A68626A57CDC}" destId="{06BAF511-8871-489D-9236-38AB3958C669}" srcOrd="0" destOrd="0" presId="urn:microsoft.com/office/officeart/2005/8/layout/bProcess3"/>
    <dgm:cxn modelId="{5CD0E6E4-55AB-414E-9F83-BD610E749EEB}" type="presParOf" srcId="{AC5E54F8-1CCF-4FF6-B511-6B2B709A7A14}" destId="{F432920C-1BA3-4549-BD59-869C5383F158}" srcOrd="14" destOrd="0" presId="urn:microsoft.com/office/officeart/2005/8/layout/bProcess3"/>
    <dgm:cxn modelId="{37401568-0E9C-41E8-99B6-D363B7FB02A6}" type="presParOf" srcId="{AC5E54F8-1CCF-4FF6-B511-6B2B709A7A14}" destId="{7456B952-84A9-455C-A693-8891A979D79E}" srcOrd="15" destOrd="0" presId="urn:microsoft.com/office/officeart/2005/8/layout/bProcess3"/>
    <dgm:cxn modelId="{C9247AA9-B600-42BA-9B98-A1A22B27D5EA}" type="presParOf" srcId="{7456B952-84A9-455C-A693-8891A979D79E}" destId="{2AEFC1B7-4D7F-4091-B640-DFA89498BF37}" srcOrd="0" destOrd="0" presId="urn:microsoft.com/office/officeart/2005/8/layout/bProcess3"/>
    <dgm:cxn modelId="{E0DC7CFF-23AA-452E-9D45-398F751528EF}" type="presParOf" srcId="{AC5E54F8-1CCF-4FF6-B511-6B2B709A7A14}" destId="{3C8B6921-97BF-4BCB-9B1F-ABC7A319A23E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3EC64A-5154-4534-962A-11C2E59C2099}" type="doc">
      <dgm:prSet loTypeId="urn:microsoft.com/office/officeart/2005/8/layout/hProcess4" loCatId="process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7CA7C3B-1E3B-4BCE-A73B-0405B0121848}" type="pres">
      <dgm:prSet presAssocID="{EF3EC64A-5154-4534-962A-11C2E59C20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A6B9FB-3623-43B5-9554-EC2F1F3C892A}" type="pres">
      <dgm:prSet presAssocID="{EF3EC64A-5154-4534-962A-11C2E59C2099}" presName="tSp" presStyleCnt="0"/>
      <dgm:spPr/>
    </dgm:pt>
    <dgm:pt modelId="{04A873A3-1A09-4183-AFC2-C51FC61F98B8}" type="pres">
      <dgm:prSet presAssocID="{EF3EC64A-5154-4534-962A-11C2E59C2099}" presName="bSp" presStyleCnt="0"/>
      <dgm:spPr/>
    </dgm:pt>
    <dgm:pt modelId="{A5DD4C4A-C8CA-41BB-B3D2-0086037B47A5}" type="pres">
      <dgm:prSet presAssocID="{EF3EC64A-5154-4534-962A-11C2E59C2099}" presName="process" presStyleCnt="0"/>
      <dgm:spPr/>
    </dgm:pt>
  </dgm:ptLst>
  <dgm:cxnLst>
    <dgm:cxn modelId="{25E04B27-8532-4F34-B3C3-3E8D96DBECB9}" type="presOf" srcId="{EF3EC64A-5154-4534-962A-11C2E59C2099}" destId="{37CA7C3B-1E3B-4BCE-A73B-0405B0121848}" srcOrd="0" destOrd="0" presId="urn:microsoft.com/office/officeart/2005/8/layout/hProcess4"/>
    <dgm:cxn modelId="{C384F455-32D1-447E-9A4D-0EE554C9CF0E}" type="presParOf" srcId="{37CA7C3B-1E3B-4BCE-A73B-0405B0121848}" destId="{3FA6B9FB-3623-43B5-9554-EC2F1F3C892A}" srcOrd="0" destOrd="0" presId="urn:microsoft.com/office/officeart/2005/8/layout/hProcess4"/>
    <dgm:cxn modelId="{DE9B587A-192F-4B3D-981A-529DA126378E}" type="presParOf" srcId="{37CA7C3B-1E3B-4BCE-A73B-0405B0121848}" destId="{04A873A3-1A09-4183-AFC2-C51FC61F98B8}" srcOrd="1" destOrd="0" presId="urn:microsoft.com/office/officeart/2005/8/layout/hProcess4"/>
    <dgm:cxn modelId="{D9B244B3-DF38-4B83-89AC-FA9D1EE1C3A4}" type="presParOf" srcId="{37CA7C3B-1E3B-4BCE-A73B-0405B0121848}" destId="{A5DD4C4A-C8CA-41BB-B3D2-0086037B47A5}" srcOrd="2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52566E-93B1-4839-8156-E82577832907}" type="doc">
      <dgm:prSet loTypeId="urn:microsoft.com/office/officeart/2005/8/layout/b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C51D29-F083-466F-A3D3-4A69DE7D35AA}">
      <dgm:prSet phldrT="[Text]"/>
      <dgm:spPr/>
      <dgm:t>
        <a:bodyPr/>
        <a:lstStyle/>
        <a:p>
          <a:r>
            <a:rPr lang="en-US" dirty="0" smtClean="0"/>
            <a:t>One Shot One Life: Eradicate Measles Campaign</a:t>
          </a:r>
        </a:p>
      </dgm:t>
    </dgm:pt>
    <dgm:pt modelId="{EAB746D9-D6AD-4132-AA8D-CE268F321607}" type="parTrans" cxnId="{A3CC532C-4D47-4AEE-96CF-8782AD40F621}">
      <dgm:prSet/>
      <dgm:spPr/>
      <dgm:t>
        <a:bodyPr/>
        <a:lstStyle/>
        <a:p>
          <a:endParaRPr lang="en-US"/>
        </a:p>
      </dgm:t>
    </dgm:pt>
    <dgm:pt modelId="{99364FDF-4E87-4FA5-A827-B9B607A921C2}" type="sibTrans" cxnId="{A3CC532C-4D47-4AEE-96CF-8782AD40F621}">
      <dgm:prSet/>
      <dgm:spPr>
        <a:ln w="28575"/>
      </dgm:spPr>
      <dgm:t>
        <a:bodyPr/>
        <a:lstStyle/>
        <a:p>
          <a:endParaRPr lang="en-US" dirty="0"/>
        </a:p>
      </dgm:t>
    </dgm:pt>
    <dgm:pt modelId="{E0F5A348-4F48-4C42-B2D6-CABED0DB6260}">
      <dgm:prSet phldrT="[Text]"/>
      <dgm:spPr/>
      <dgm:t>
        <a:bodyPr/>
        <a:lstStyle/>
        <a:p>
          <a:r>
            <a:rPr lang="en-US" dirty="0" smtClean="0"/>
            <a:t>LCI Forward: Strategic Plan—Impact 200 Million Lives by 2020-21</a:t>
          </a:r>
          <a:endParaRPr lang="en-US" dirty="0"/>
        </a:p>
      </dgm:t>
    </dgm:pt>
    <dgm:pt modelId="{4095E80D-0888-4E83-A2BA-0EDA5A0975D5}" type="parTrans" cxnId="{908BD57B-AB57-404F-A6FE-5D8D20623553}">
      <dgm:prSet/>
      <dgm:spPr/>
      <dgm:t>
        <a:bodyPr/>
        <a:lstStyle/>
        <a:p>
          <a:endParaRPr lang="en-US"/>
        </a:p>
      </dgm:t>
    </dgm:pt>
    <dgm:pt modelId="{574C00BC-BDFD-4D60-97D7-B54D6C0CEA67}" type="sibTrans" cxnId="{908BD57B-AB57-404F-A6FE-5D8D20623553}">
      <dgm:prSet/>
      <dgm:spPr>
        <a:ln w="28575"/>
      </dgm:spPr>
      <dgm:t>
        <a:bodyPr/>
        <a:lstStyle/>
        <a:p>
          <a:endParaRPr lang="en-US" dirty="0"/>
        </a:p>
      </dgm:t>
    </dgm:pt>
    <dgm:pt modelId="{7536F606-ED25-4E94-87C6-7BC181680A36}">
      <dgm:prSet phldrT="[Text]"/>
      <dgm:spPr/>
      <dgm:t>
        <a:bodyPr/>
        <a:lstStyle/>
        <a:p>
          <a:r>
            <a:rPr lang="en-US" dirty="0" smtClean="0"/>
            <a:t>LCI Forward:  Service; Visibility; Excellence; Membership</a:t>
          </a:r>
          <a:endParaRPr lang="en-US" dirty="0"/>
        </a:p>
      </dgm:t>
    </dgm:pt>
    <dgm:pt modelId="{2A0DA4BC-FC11-4E97-982B-103172E9FDC8}" type="parTrans" cxnId="{EACEAA4E-E2B0-47DA-A9E7-69E4202CF2E2}">
      <dgm:prSet/>
      <dgm:spPr/>
      <dgm:t>
        <a:bodyPr/>
        <a:lstStyle/>
        <a:p>
          <a:endParaRPr lang="en-US"/>
        </a:p>
      </dgm:t>
    </dgm:pt>
    <dgm:pt modelId="{0408F477-9F7D-4B54-8954-DAE4E3F548EF}" type="sibTrans" cxnId="{EACEAA4E-E2B0-47DA-A9E7-69E4202CF2E2}">
      <dgm:prSet/>
      <dgm:spPr>
        <a:ln w="28575"/>
      </dgm:spPr>
      <dgm:t>
        <a:bodyPr/>
        <a:lstStyle/>
        <a:p>
          <a:endParaRPr lang="en-US" dirty="0"/>
        </a:p>
      </dgm:t>
    </dgm:pt>
    <dgm:pt modelId="{FCBFD353-9693-4974-ACDA-25ED32FBB4AD}">
      <dgm:prSet phldrT="[Text]"/>
      <dgm:spPr/>
      <dgm:t>
        <a:bodyPr/>
        <a:lstStyle/>
        <a:p>
          <a:r>
            <a:rPr lang="en-US" dirty="0" smtClean="0"/>
            <a:t>LCI Grants: Leadership Training &amp; Increase and Retain Membership</a:t>
          </a:r>
          <a:endParaRPr lang="en-US" dirty="0"/>
        </a:p>
      </dgm:t>
    </dgm:pt>
    <dgm:pt modelId="{36BB6E9E-140D-42A3-8480-50A88DFA397A}" type="parTrans" cxnId="{400CE233-166D-4F95-8949-C0D64D0575A4}">
      <dgm:prSet/>
      <dgm:spPr/>
      <dgm:t>
        <a:bodyPr/>
        <a:lstStyle/>
        <a:p>
          <a:endParaRPr lang="en-US"/>
        </a:p>
      </dgm:t>
    </dgm:pt>
    <dgm:pt modelId="{2367E91E-68B1-4142-A3B0-17CC72B42B3B}" type="sibTrans" cxnId="{400CE233-166D-4F95-8949-C0D64D0575A4}">
      <dgm:prSet/>
      <dgm:spPr>
        <a:ln w="28575"/>
      </dgm:spPr>
      <dgm:t>
        <a:bodyPr/>
        <a:lstStyle/>
        <a:p>
          <a:endParaRPr lang="en-US" dirty="0"/>
        </a:p>
      </dgm:t>
    </dgm:pt>
    <dgm:pt modelId="{73A1AD03-40F6-45E1-81AB-8F2F7CC469C9}">
      <dgm:prSet phldrT="[Text]"/>
      <dgm:spPr/>
      <dgm:t>
        <a:bodyPr/>
        <a:lstStyle/>
        <a:p>
          <a:r>
            <a:rPr lang="en-US" dirty="0" smtClean="0"/>
            <a:t>LCI Campaign 100: Raise $300 Million—Expand Global Causes &amp; Increase Service Impact</a:t>
          </a:r>
          <a:endParaRPr lang="en-US" dirty="0"/>
        </a:p>
      </dgm:t>
    </dgm:pt>
    <dgm:pt modelId="{37BDFEC0-FE42-432E-B0BC-2B775ECD3C13}" type="parTrans" cxnId="{003467DB-DD58-404A-8971-7756D5591B91}">
      <dgm:prSet/>
      <dgm:spPr/>
      <dgm:t>
        <a:bodyPr/>
        <a:lstStyle/>
        <a:p>
          <a:endParaRPr lang="en-US"/>
        </a:p>
      </dgm:t>
    </dgm:pt>
    <dgm:pt modelId="{E0332979-666D-4FE9-BF08-BF1D7D24BDAC}" type="sibTrans" cxnId="{003467DB-DD58-404A-8971-7756D5591B91}">
      <dgm:prSet/>
      <dgm:spPr>
        <a:ln w="28575"/>
      </dgm:spPr>
      <dgm:t>
        <a:bodyPr/>
        <a:lstStyle/>
        <a:p>
          <a:endParaRPr lang="en-US" dirty="0"/>
        </a:p>
      </dgm:t>
    </dgm:pt>
    <dgm:pt modelId="{11AFD247-B39A-4E9E-9784-51DD5FB49B10}">
      <dgm:prSet/>
      <dgm:spPr/>
      <dgm:t>
        <a:bodyPr/>
        <a:lstStyle/>
        <a:p>
          <a:r>
            <a:rPr lang="en-US" dirty="0" smtClean="0"/>
            <a:t>LCI Reading Action Program</a:t>
          </a:r>
          <a:endParaRPr lang="en-US" dirty="0"/>
        </a:p>
      </dgm:t>
    </dgm:pt>
    <dgm:pt modelId="{885F97DA-32EF-4A31-B8E9-39F65F4BF789}" type="parTrans" cxnId="{E01E27BF-0376-4F58-9E5A-0D0FD05C1DBC}">
      <dgm:prSet/>
      <dgm:spPr/>
      <dgm:t>
        <a:bodyPr/>
        <a:lstStyle/>
        <a:p>
          <a:endParaRPr lang="en-US"/>
        </a:p>
      </dgm:t>
    </dgm:pt>
    <dgm:pt modelId="{40D173F9-C2C6-4F6E-BC63-567BB0EC3325}" type="sibTrans" cxnId="{E01E27BF-0376-4F58-9E5A-0D0FD05C1DBC}">
      <dgm:prSet/>
      <dgm:spPr>
        <a:ln w="28575"/>
      </dgm:spPr>
      <dgm:t>
        <a:bodyPr/>
        <a:lstStyle/>
        <a:p>
          <a:endParaRPr lang="en-US" dirty="0"/>
        </a:p>
      </dgm:t>
    </dgm:pt>
    <dgm:pt modelId="{A521541B-601D-44BB-9D14-BD17375D9126}">
      <dgm:prSet/>
      <dgm:spPr/>
      <dgm:t>
        <a:bodyPr/>
        <a:lstStyle/>
        <a:p>
          <a:r>
            <a:rPr lang="en-US" b="1" dirty="0" smtClean="0"/>
            <a:t>Today</a:t>
          </a:r>
          <a:r>
            <a:rPr lang="en-US" dirty="0" smtClean="0"/>
            <a:t>: Our international network has grown to include more than 200 countries and geographic areas.</a:t>
          </a:r>
          <a:endParaRPr lang="en-US" dirty="0"/>
        </a:p>
      </dgm:t>
    </dgm:pt>
    <dgm:pt modelId="{43868223-C1C8-46B3-95D7-0354A42388CB}" type="parTrans" cxnId="{DECE1FCF-AED0-4D7B-AA68-B5C448107A9A}">
      <dgm:prSet/>
      <dgm:spPr/>
      <dgm:t>
        <a:bodyPr/>
        <a:lstStyle/>
        <a:p>
          <a:endParaRPr lang="en-US"/>
        </a:p>
      </dgm:t>
    </dgm:pt>
    <dgm:pt modelId="{4FA35C95-287F-4B23-A0BA-AA4FAA826788}" type="sibTrans" cxnId="{DECE1FCF-AED0-4D7B-AA68-B5C448107A9A}">
      <dgm:prSet/>
      <dgm:spPr/>
      <dgm:t>
        <a:bodyPr/>
        <a:lstStyle/>
        <a:p>
          <a:endParaRPr lang="en-US"/>
        </a:p>
      </dgm:t>
    </dgm:pt>
    <dgm:pt modelId="{AC5E54F8-1CCF-4FF6-B511-6B2B709A7A14}" type="pres">
      <dgm:prSet presAssocID="{F952566E-93B1-4839-8156-E825778329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0CA7B2-3B19-40AC-9B34-76C50BFC36B4}" type="pres">
      <dgm:prSet presAssocID="{33C51D29-F083-466F-A3D3-4A69DE7D35A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99644-3DF2-4798-B9BE-BD6C62CD4633}" type="pres">
      <dgm:prSet presAssocID="{99364FDF-4E87-4FA5-A827-B9B607A921C2}" presName="sibTrans" presStyleLbl="sibTrans1D1" presStyleIdx="0" presStyleCnt="6"/>
      <dgm:spPr/>
      <dgm:t>
        <a:bodyPr/>
        <a:lstStyle/>
        <a:p>
          <a:endParaRPr lang="en-US"/>
        </a:p>
      </dgm:t>
    </dgm:pt>
    <dgm:pt modelId="{B67E56F4-26C4-445A-ADA5-08576D8E6331}" type="pres">
      <dgm:prSet presAssocID="{99364FDF-4E87-4FA5-A827-B9B607A921C2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A99517F9-3F18-48AF-B96C-BC4F29B341A2}" type="pres">
      <dgm:prSet presAssocID="{E0F5A348-4F48-4C42-B2D6-CABED0DB6260}" presName="node" presStyleLbl="node1" presStyleIdx="1" presStyleCnt="7" custLinFactNeighborX="-402" custLinFactNeighborY="-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1BBAB-F8A9-4D30-84FF-B4E095542492}" type="pres">
      <dgm:prSet presAssocID="{574C00BC-BDFD-4D60-97D7-B54D6C0CEA67}" presName="sibTrans" presStyleLbl="sibTrans1D1" presStyleIdx="1" presStyleCnt="6"/>
      <dgm:spPr/>
      <dgm:t>
        <a:bodyPr/>
        <a:lstStyle/>
        <a:p>
          <a:endParaRPr lang="en-US"/>
        </a:p>
      </dgm:t>
    </dgm:pt>
    <dgm:pt modelId="{DE5AC263-19F4-483C-846B-8C2A7BF333C4}" type="pres">
      <dgm:prSet presAssocID="{574C00BC-BDFD-4D60-97D7-B54D6C0CEA67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C6C8C923-A774-4565-B01F-D389A9D230EF}" type="pres">
      <dgm:prSet presAssocID="{7536F606-ED25-4E94-87C6-7BC181680A3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B0892-649C-4B5D-AC93-AB5F53C452D0}" type="pres">
      <dgm:prSet presAssocID="{0408F477-9F7D-4B54-8954-DAE4E3F548EF}" presName="sibTrans" presStyleLbl="sibTrans1D1" presStyleIdx="2" presStyleCnt="6"/>
      <dgm:spPr/>
      <dgm:t>
        <a:bodyPr/>
        <a:lstStyle/>
        <a:p>
          <a:endParaRPr lang="en-US"/>
        </a:p>
      </dgm:t>
    </dgm:pt>
    <dgm:pt modelId="{566A9A21-E24B-418E-B7B4-22F6AA569021}" type="pres">
      <dgm:prSet presAssocID="{0408F477-9F7D-4B54-8954-DAE4E3F548EF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D71B0301-2690-48D6-BB1D-E55AA0F2EE45}" type="pres">
      <dgm:prSet presAssocID="{FCBFD353-9693-4974-ACDA-25ED32FBB4A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060B1-38C4-46FF-B1F8-94FE9F6426FB}" type="pres">
      <dgm:prSet presAssocID="{2367E91E-68B1-4142-A3B0-17CC72B42B3B}" presName="sibTrans" presStyleLbl="sibTrans1D1" presStyleIdx="3" presStyleCnt="6"/>
      <dgm:spPr/>
      <dgm:t>
        <a:bodyPr/>
        <a:lstStyle/>
        <a:p>
          <a:endParaRPr lang="en-US"/>
        </a:p>
      </dgm:t>
    </dgm:pt>
    <dgm:pt modelId="{D7CC5CF7-6FA2-4674-8E91-828CEB612A77}" type="pres">
      <dgm:prSet presAssocID="{2367E91E-68B1-4142-A3B0-17CC72B42B3B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B7B3E78D-5147-43BA-B7C0-ADF36FBE9435}" type="pres">
      <dgm:prSet presAssocID="{73A1AD03-40F6-45E1-81AB-8F2F7CC469C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BC366-DAE1-4222-A464-360DA47C4E94}" type="pres">
      <dgm:prSet presAssocID="{E0332979-666D-4FE9-BF08-BF1D7D24BDAC}" presName="sibTrans" presStyleLbl="sibTrans1D1" presStyleIdx="4" presStyleCnt="6"/>
      <dgm:spPr/>
      <dgm:t>
        <a:bodyPr/>
        <a:lstStyle/>
        <a:p>
          <a:endParaRPr lang="en-US"/>
        </a:p>
      </dgm:t>
    </dgm:pt>
    <dgm:pt modelId="{63DBAB29-6695-4708-AD05-82726CC97FCC}" type="pres">
      <dgm:prSet presAssocID="{E0332979-666D-4FE9-BF08-BF1D7D24BDAC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7D628792-75C4-4731-8869-18FDE55AC7D3}" type="pres">
      <dgm:prSet presAssocID="{11AFD247-B39A-4E9E-9784-51DD5FB49B10}" presName="node" presStyleLbl="node1" presStyleIdx="5" presStyleCnt="7" custLinFactNeighborY="-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01378-64A6-41F7-9ED1-908751CB5DA6}" type="pres">
      <dgm:prSet presAssocID="{40D173F9-C2C6-4F6E-BC63-567BB0EC3325}" presName="sibTrans" presStyleLbl="sibTrans1D1" presStyleIdx="5" presStyleCnt="6"/>
      <dgm:spPr/>
      <dgm:t>
        <a:bodyPr/>
        <a:lstStyle/>
        <a:p>
          <a:endParaRPr lang="en-US"/>
        </a:p>
      </dgm:t>
    </dgm:pt>
    <dgm:pt modelId="{4E36E86A-7C3E-4F0F-AE04-AF7D06BAF4E3}" type="pres">
      <dgm:prSet presAssocID="{40D173F9-C2C6-4F6E-BC63-567BB0EC3325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3C8B6921-97BF-4BCB-9B1F-ABC7A319A23E}" type="pres">
      <dgm:prSet presAssocID="{A521541B-601D-44BB-9D14-BD17375D9126}" presName="node" presStyleLbl="node1" presStyleIdx="6" presStyleCnt="7" custScaleX="99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20A63A-9D2D-41B4-8E0C-5361B8D915C1}" type="presOf" srcId="{2367E91E-68B1-4142-A3B0-17CC72B42B3B}" destId="{873060B1-38C4-46FF-B1F8-94FE9F6426FB}" srcOrd="0" destOrd="0" presId="urn:microsoft.com/office/officeart/2005/8/layout/bProcess3"/>
    <dgm:cxn modelId="{53F64FF9-AD68-4A11-9AE6-0888DCBDF889}" type="presOf" srcId="{A521541B-601D-44BB-9D14-BD17375D9126}" destId="{3C8B6921-97BF-4BCB-9B1F-ABC7A319A23E}" srcOrd="0" destOrd="0" presId="urn:microsoft.com/office/officeart/2005/8/layout/bProcess3"/>
    <dgm:cxn modelId="{908BD57B-AB57-404F-A6FE-5D8D20623553}" srcId="{F952566E-93B1-4839-8156-E82577832907}" destId="{E0F5A348-4F48-4C42-B2D6-CABED0DB6260}" srcOrd="1" destOrd="0" parTransId="{4095E80D-0888-4E83-A2BA-0EDA5A0975D5}" sibTransId="{574C00BC-BDFD-4D60-97D7-B54D6C0CEA67}"/>
    <dgm:cxn modelId="{BA07B837-E4B5-4785-ADE9-1697503B15E6}" type="presOf" srcId="{E0F5A348-4F48-4C42-B2D6-CABED0DB6260}" destId="{A99517F9-3F18-48AF-B96C-BC4F29B341A2}" srcOrd="0" destOrd="0" presId="urn:microsoft.com/office/officeart/2005/8/layout/bProcess3"/>
    <dgm:cxn modelId="{A49E16F7-5DA3-4572-95EA-F0757AB52FFD}" type="presOf" srcId="{574C00BC-BDFD-4D60-97D7-B54D6C0CEA67}" destId="{3421BBAB-F8A9-4D30-84FF-B4E095542492}" srcOrd="0" destOrd="0" presId="urn:microsoft.com/office/officeart/2005/8/layout/bProcess3"/>
    <dgm:cxn modelId="{81E46D35-5A88-4C35-84CD-CA47EA9C9C44}" type="presOf" srcId="{574C00BC-BDFD-4D60-97D7-B54D6C0CEA67}" destId="{DE5AC263-19F4-483C-846B-8C2A7BF333C4}" srcOrd="1" destOrd="0" presId="urn:microsoft.com/office/officeart/2005/8/layout/bProcess3"/>
    <dgm:cxn modelId="{003467DB-DD58-404A-8971-7756D5591B91}" srcId="{F952566E-93B1-4839-8156-E82577832907}" destId="{73A1AD03-40F6-45E1-81AB-8F2F7CC469C9}" srcOrd="4" destOrd="0" parTransId="{37BDFEC0-FE42-432E-B0BC-2B775ECD3C13}" sibTransId="{E0332979-666D-4FE9-BF08-BF1D7D24BDAC}"/>
    <dgm:cxn modelId="{24D2BED9-7DAD-4194-9727-DBB6CB11F92C}" type="presOf" srcId="{E0332979-666D-4FE9-BF08-BF1D7D24BDAC}" destId="{86CBC366-DAE1-4222-A464-360DA47C4E94}" srcOrd="0" destOrd="0" presId="urn:microsoft.com/office/officeart/2005/8/layout/bProcess3"/>
    <dgm:cxn modelId="{BBA71D84-00B1-4F0B-9893-4E0C58CFE364}" type="presOf" srcId="{33C51D29-F083-466F-A3D3-4A69DE7D35AA}" destId="{A40CA7B2-3B19-40AC-9B34-76C50BFC36B4}" srcOrd="0" destOrd="0" presId="urn:microsoft.com/office/officeart/2005/8/layout/bProcess3"/>
    <dgm:cxn modelId="{8B99DE48-77E1-4502-8E08-471393F3C1D6}" type="presOf" srcId="{40D173F9-C2C6-4F6E-BC63-567BB0EC3325}" destId="{4E36E86A-7C3E-4F0F-AE04-AF7D06BAF4E3}" srcOrd="1" destOrd="0" presId="urn:microsoft.com/office/officeart/2005/8/layout/bProcess3"/>
    <dgm:cxn modelId="{76ED6883-8E8F-46BB-863B-B1EA2BD037C7}" type="presOf" srcId="{FCBFD353-9693-4974-ACDA-25ED32FBB4AD}" destId="{D71B0301-2690-48D6-BB1D-E55AA0F2EE45}" srcOrd="0" destOrd="0" presId="urn:microsoft.com/office/officeart/2005/8/layout/bProcess3"/>
    <dgm:cxn modelId="{DECE1FCF-AED0-4D7B-AA68-B5C448107A9A}" srcId="{F952566E-93B1-4839-8156-E82577832907}" destId="{A521541B-601D-44BB-9D14-BD17375D9126}" srcOrd="6" destOrd="0" parTransId="{43868223-C1C8-46B3-95D7-0354A42388CB}" sibTransId="{4FA35C95-287F-4B23-A0BA-AA4FAA826788}"/>
    <dgm:cxn modelId="{87C76F57-32EF-412E-9FE3-AC3A08AAAD9D}" type="presOf" srcId="{7536F606-ED25-4E94-87C6-7BC181680A36}" destId="{C6C8C923-A774-4565-B01F-D389A9D230EF}" srcOrd="0" destOrd="0" presId="urn:microsoft.com/office/officeart/2005/8/layout/bProcess3"/>
    <dgm:cxn modelId="{65454934-CAB6-4B65-B4C5-FD136AA7DD41}" type="presOf" srcId="{11AFD247-B39A-4E9E-9784-51DD5FB49B10}" destId="{7D628792-75C4-4731-8869-18FDE55AC7D3}" srcOrd="0" destOrd="0" presId="urn:microsoft.com/office/officeart/2005/8/layout/bProcess3"/>
    <dgm:cxn modelId="{35CB86BE-3B0D-46D2-B7D2-A07667C117F5}" type="presOf" srcId="{99364FDF-4E87-4FA5-A827-B9B607A921C2}" destId="{FB899644-3DF2-4798-B9BE-BD6C62CD4633}" srcOrd="0" destOrd="0" presId="urn:microsoft.com/office/officeart/2005/8/layout/bProcess3"/>
    <dgm:cxn modelId="{EACEAA4E-E2B0-47DA-A9E7-69E4202CF2E2}" srcId="{F952566E-93B1-4839-8156-E82577832907}" destId="{7536F606-ED25-4E94-87C6-7BC181680A36}" srcOrd="2" destOrd="0" parTransId="{2A0DA4BC-FC11-4E97-982B-103172E9FDC8}" sibTransId="{0408F477-9F7D-4B54-8954-DAE4E3F548EF}"/>
    <dgm:cxn modelId="{6230E8F7-E603-4469-A19C-1419A66681C7}" type="presOf" srcId="{0408F477-9F7D-4B54-8954-DAE4E3F548EF}" destId="{14AB0892-649C-4B5D-AC93-AB5F53C452D0}" srcOrd="0" destOrd="0" presId="urn:microsoft.com/office/officeart/2005/8/layout/bProcess3"/>
    <dgm:cxn modelId="{0B80802E-E432-41D6-BE9F-7FE29A3496BD}" type="presOf" srcId="{0408F477-9F7D-4B54-8954-DAE4E3F548EF}" destId="{566A9A21-E24B-418E-B7B4-22F6AA569021}" srcOrd="1" destOrd="0" presId="urn:microsoft.com/office/officeart/2005/8/layout/bProcess3"/>
    <dgm:cxn modelId="{FF1509A6-26BE-4C6A-A689-56CDD0E62C16}" type="presOf" srcId="{73A1AD03-40F6-45E1-81AB-8F2F7CC469C9}" destId="{B7B3E78D-5147-43BA-B7C0-ADF36FBE9435}" srcOrd="0" destOrd="0" presId="urn:microsoft.com/office/officeart/2005/8/layout/bProcess3"/>
    <dgm:cxn modelId="{02193CD4-983C-47CC-8503-626EA1827E96}" type="presOf" srcId="{F952566E-93B1-4839-8156-E82577832907}" destId="{AC5E54F8-1CCF-4FF6-B511-6B2B709A7A14}" srcOrd="0" destOrd="0" presId="urn:microsoft.com/office/officeart/2005/8/layout/bProcess3"/>
    <dgm:cxn modelId="{A3CC532C-4D47-4AEE-96CF-8782AD40F621}" srcId="{F952566E-93B1-4839-8156-E82577832907}" destId="{33C51D29-F083-466F-A3D3-4A69DE7D35AA}" srcOrd="0" destOrd="0" parTransId="{EAB746D9-D6AD-4132-AA8D-CE268F321607}" sibTransId="{99364FDF-4E87-4FA5-A827-B9B607A921C2}"/>
    <dgm:cxn modelId="{6FD2FC9B-AD12-4E5E-AA61-6052C08B734E}" type="presOf" srcId="{E0332979-666D-4FE9-BF08-BF1D7D24BDAC}" destId="{63DBAB29-6695-4708-AD05-82726CC97FCC}" srcOrd="1" destOrd="0" presId="urn:microsoft.com/office/officeart/2005/8/layout/bProcess3"/>
    <dgm:cxn modelId="{5D7A9098-80B6-4DCB-BD29-D5CA6F7A3DE9}" type="presOf" srcId="{99364FDF-4E87-4FA5-A827-B9B607A921C2}" destId="{B67E56F4-26C4-445A-ADA5-08576D8E6331}" srcOrd="1" destOrd="0" presId="urn:microsoft.com/office/officeart/2005/8/layout/bProcess3"/>
    <dgm:cxn modelId="{E01E27BF-0376-4F58-9E5A-0D0FD05C1DBC}" srcId="{F952566E-93B1-4839-8156-E82577832907}" destId="{11AFD247-B39A-4E9E-9784-51DD5FB49B10}" srcOrd="5" destOrd="0" parTransId="{885F97DA-32EF-4A31-B8E9-39F65F4BF789}" sibTransId="{40D173F9-C2C6-4F6E-BC63-567BB0EC3325}"/>
    <dgm:cxn modelId="{400CE233-166D-4F95-8949-C0D64D0575A4}" srcId="{F952566E-93B1-4839-8156-E82577832907}" destId="{FCBFD353-9693-4974-ACDA-25ED32FBB4AD}" srcOrd="3" destOrd="0" parTransId="{36BB6E9E-140D-42A3-8480-50A88DFA397A}" sibTransId="{2367E91E-68B1-4142-A3B0-17CC72B42B3B}"/>
    <dgm:cxn modelId="{EE4D5AF3-C131-4497-A0BC-63CDFDEF6047}" type="presOf" srcId="{2367E91E-68B1-4142-A3B0-17CC72B42B3B}" destId="{D7CC5CF7-6FA2-4674-8E91-828CEB612A77}" srcOrd="1" destOrd="0" presId="urn:microsoft.com/office/officeart/2005/8/layout/bProcess3"/>
    <dgm:cxn modelId="{B2A14006-3BA1-47F4-9EC9-A0503D0240A7}" type="presOf" srcId="{40D173F9-C2C6-4F6E-BC63-567BB0EC3325}" destId="{F6201378-64A6-41F7-9ED1-908751CB5DA6}" srcOrd="0" destOrd="0" presId="urn:microsoft.com/office/officeart/2005/8/layout/bProcess3"/>
    <dgm:cxn modelId="{97517269-B10C-411B-BE5A-BF85E7AF38F5}" type="presParOf" srcId="{AC5E54F8-1CCF-4FF6-B511-6B2B709A7A14}" destId="{A40CA7B2-3B19-40AC-9B34-76C50BFC36B4}" srcOrd="0" destOrd="0" presId="urn:microsoft.com/office/officeart/2005/8/layout/bProcess3"/>
    <dgm:cxn modelId="{66F73501-08DE-45A3-BAFC-9F4E86F0F160}" type="presParOf" srcId="{AC5E54F8-1CCF-4FF6-B511-6B2B709A7A14}" destId="{FB899644-3DF2-4798-B9BE-BD6C62CD4633}" srcOrd="1" destOrd="0" presId="urn:microsoft.com/office/officeart/2005/8/layout/bProcess3"/>
    <dgm:cxn modelId="{BF7E2664-D11C-47AB-B07F-3019D0732321}" type="presParOf" srcId="{FB899644-3DF2-4798-B9BE-BD6C62CD4633}" destId="{B67E56F4-26C4-445A-ADA5-08576D8E6331}" srcOrd="0" destOrd="0" presId="urn:microsoft.com/office/officeart/2005/8/layout/bProcess3"/>
    <dgm:cxn modelId="{B1467A27-C6F9-4D11-8A75-14C28EEE5612}" type="presParOf" srcId="{AC5E54F8-1CCF-4FF6-B511-6B2B709A7A14}" destId="{A99517F9-3F18-48AF-B96C-BC4F29B341A2}" srcOrd="2" destOrd="0" presId="urn:microsoft.com/office/officeart/2005/8/layout/bProcess3"/>
    <dgm:cxn modelId="{0632EA6D-C3E1-4324-90FF-5B6CCB2FFEDB}" type="presParOf" srcId="{AC5E54F8-1CCF-4FF6-B511-6B2B709A7A14}" destId="{3421BBAB-F8A9-4D30-84FF-B4E095542492}" srcOrd="3" destOrd="0" presId="urn:microsoft.com/office/officeart/2005/8/layout/bProcess3"/>
    <dgm:cxn modelId="{DE822BC8-A24A-4A3F-AED2-1E800467C555}" type="presParOf" srcId="{3421BBAB-F8A9-4D30-84FF-B4E095542492}" destId="{DE5AC263-19F4-483C-846B-8C2A7BF333C4}" srcOrd="0" destOrd="0" presId="urn:microsoft.com/office/officeart/2005/8/layout/bProcess3"/>
    <dgm:cxn modelId="{3509E5BB-BB47-459B-86AA-1045FC745E92}" type="presParOf" srcId="{AC5E54F8-1CCF-4FF6-B511-6B2B709A7A14}" destId="{C6C8C923-A774-4565-B01F-D389A9D230EF}" srcOrd="4" destOrd="0" presId="urn:microsoft.com/office/officeart/2005/8/layout/bProcess3"/>
    <dgm:cxn modelId="{9C393616-46E8-4B98-98B4-BD254F6D0F08}" type="presParOf" srcId="{AC5E54F8-1CCF-4FF6-B511-6B2B709A7A14}" destId="{14AB0892-649C-4B5D-AC93-AB5F53C452D0}" srcOrd="5" destOrd="0" presId="urn:microsoft.com/office/officeart/2005/8/layout/bProcess3"/>
    <dgm:cxn modelId="{42139FA3-8C49-46EF-9273-3C0F5B364754}" type="presParOf" srcId="{14AB0892-649C-4B5D-AC93-AB5F53C452D0}" destId="{566A9A21-E24B-418E-B7B4-22F6AA569021}" srcOrd="0" destOrd="0" presId="urn:microsoft.com/office/officeart/2005/8/layout/bProcess3"/>
    <dgm:cxn modelId="{72FB7BFF-4C07-4213-AD7F-4FD3DC628145}" type="presParOf" srcId="{AC5E54F8-1CCF-4FF6-B511-6B2B709A7A14}" destId="{D71B0301-2690-48D6-BB1D-E55AA0F2EE45}" srcOrd="6" destOrd="0" presId="urn:microsoft.com/office/officeart/2005/8/layout/bProcess3"/>
    <dgm:cxn modelId="{8325E55A-7148-4973-9A47-69E9BA9663AA}" type="presParOf" srcId="{AC5E54F8-1CCF-4FF6-B511-6B2B709A7A14}" destId="{873060B1-38C4-46FF-B1F8-94FE9F6426FB}" srcOrd="7" destOrd="0" presId="urn:microsoft.com/office/officeart/2005/8/layout/bProcess3"/>
    <dgm:cxn modelId="{ED67C122-01D7-419A-A4C5-B05BD05D06DE}" type="presParOf" srcId="{873060B1-38C4-46FF-B1F8-94FE9F6426FB}" destId="{D7CC5CF7-6FA2-4674-8E91-828CEB612A77}" srcOrd="0" destOrd="0" presId="urn:microsoft.com/office/officeart/2005/8/layout/bProcess3"/>
    <dgm:cxn modelId="{3AEC3DA5-E8F3-4CBD-9FB0-0E44B6288C02}" type="presParOf" srcId="{AC5E54F8-1CCF-4FF6-B511-6B2B709A7A14}" destId="{B7B3E78D-5147-43BA-B7C0-ADF36FBE9435}" srcOrd="8" destOrd="0" presId="urn:microsoft.com/office/officeart/2005/8/layout/bProcess3"/>
    <dgm:cxn modelId="{087A3D71-6C54-4B13-B639-E9DE2315A6CC}" type="presParOf" srcId="{AC5E54F8-1CCF-4FF6-B511-6B2B709A7A14}" destId="{86CBC366-DAE1-4222-A464-360DA47C4E94}" srcOrd="9" destOrd="0" presId="urn:microsoft.com/office/officeart/2005/8/layout/bProcess3"/>
    <dgm:cxn modelId="{7B16CCC0-6EDD-4C18-9460-364F68C13A5F}" type="presParOf" srcId="{86CBC366-DAE1-4222-A464-360DA47C4E94}" destId="{63DBAB29-6695-4708-AD05-82726CC97FCC}" srcOrd="0" destOrd="0" presId="urn:microsoft.com/office/officeart/2005/8/layout/bProcess3"/>
    <dgm:cxn modelId="{835EDD78-2D32-4431-8FE5-6BF780BAA1B0}" type="presParOf" srcId="{AC5E54F8-1CCF-4FF6-B511-6B2B709A7A14}" destId="{7D628792-75C4-4731-8869-18FDE55AC7D3}" srcOrd="10" destOrd="0" presId="urn:microsoft.com/office/officeart/2005/8/layout/bProcess3"/>
    <dgm:cxn modelId="{8024C3A3-D061-4C31-9DC4-3DEE23F72BF4}" type="presParOf" srcId="{AC5E54F8-1CCF-4FF6-B511-6B2B709A7A14}" destId="{F6201378-64A6-41F7-9ED1-908751CB5DA6}" srcOrd="11" destOrd="0" presId="urn:microsoft.com/office/officeart/2005/8/layout/bProcess3"/>
    <dgm:cxn modelId="{74E32110-7C15-4710-BEF7-8D1E36910594}" type="presParOf" srcId="{F6201378-64A6-41F7-9ED1-908751CB5DA6}" destId="{4E36E86A-7C3E-4F0F-AE04-AF7D06BAF4E3}" srcOrd="0" destOrd="0" presId="urn:microsoft.com/office/officeart/2005/8/layout/bProcess3"/>
    <dgm:cxn modelId="{C2183E98-DF6A-43AC-B37A-1B6D6B1912FE}" type="presParOf" srcId="{AC5E54F8-1CCF-4FF6-B511-6B2B709A7A14}" destId="{3C8B6921-97BF-4BCB-9B1F-ABC7A319A23E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899644-3DF2-4798-B9BE-BD6C62CD4633}">
      <dsp:nvSpPr>
        <dsp:cNvPr id="0" name=""/>
        <dsp:cNvSpPr/>
      </dsp:nvSpPr>
      <dsp:spPr>
        <a:xfrm>
          <a:off x="2558681" y="702643"/>
          <a:ext cx="5331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283"/>
              </a:moveTo>
              <a:lnTo>
                <a:pt x="283658" y="46283"/>
              </a:lnTo>
              <a:lnTo>
                <a:pt x="283658" y="45720"/>
              </a:lnTo>
              <a:lnTo>
                <a:pt x="533117" y="45720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11147" y="745494"/>
        <a:ext cx="28185" cy="5737"/>
      </dsp:txXfrm>
    </dsp:sp>
    <dsp:sp modelId="{A40CA7B2-3B19-40AC-9B34-76C50BFC36B4}">
      <dsp:nvSpPr>
        <dsp:cNvPr id="0" name=""/>
        <dsp:cNvSpPr/>
      </dsp:nvSpPr>
      <dsp:spPr>
        <a:xfrm>
          <a:off x="65936" y="563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1917</a:t>
          </a:r>
          <a:r>
            <a:rPr lang="en-US" sz="1700" kern="1200" dirty="0" smtClean="0"/>
            <a:t>: Melvin Jones founded LCI.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</dsp:txBody>
      <dsp:txXfrm>
        <a:off x="65936" y="563"/>
        <a:ext cx="2494545" cy="1496727"/>
      </dsp:txXfrm>
    </dsp:sp>
    <dsp:sp modelId="{3421BBAB-F8A9-4D30-84FF-B4E095542492}">
      <dsp:nvSpPr>
        <dsp:cNvPr id="0" name=""/>
        <dsp:cNvSpPr/>
      </dsp:nvSpPr>
      <dsp:spPr>
        <a:xfrm>
          <a:off x="5616944" y="702643"/>
          <a:ext cx="5531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3686" y="45720"/>
              </a:lnTo>
              <a:lnTo>
                <a:pt x="293686" y="46283"/>
              </a:lnTo>
              <a:lnTo>
                <a:pt x="553173" y="46283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878937" y="745494"/>
        <a:ext cx="29188" cy="5737"/>
      </dsp:txXfrm>
    </dsp:sp>
    <dsp:sp modelId="{A99517F9-3F18-48AF-B96C-BC4F29B341A2}">
      <dsp:nvSpPr>
        <dsp:cNvPr id="0" name=""/>
        <dsp:cNvSpPr/>
      </dsp:nvSpPr>
      <dsp:spPr>
        <a:xfrm>
          <a:off x="3124199" y="0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1920</a:t>
          </a:r>
          <a:r>
            <a:rPr lang="en-US" sz="1700" kern="1200" dirty="0" smtClean="0"/>
            <a:t>: LCI becomes international with Canadian club.</a:t>
          </a:r>
          <a:endParaRPr lang="en-US" sz="1700" kern="1200" dirty="0"/>
        </a:p>
      </dsp:txBody>
      <dsp:txXfrm>
        <a:off x="3124199" y="0"/>
        <a:ext cx="2494545" cy="1496727"/>
      </dsp:txXfrm>
    </dsp:sp>
    <dsp:sp modelId="{14AB0892-649C-4B5D-AC93-AB5F53C452D0}">
      <dsp:nvSpPr>
        <dsp:cNvPr id="0" name=""/>
        <dsp:cNvSpPr/>
      </dsp:nvSpPr>
      <dsp:spPr>
        <a:xfrm>
          <a:off x="1313209" y="1495490"/>
          <a:ext cx="6136581" cy="543145"/>
        </a:xfrm>
        <a:custGeom>
          <a:avLst/>
          <a:gdLst/>
          <a:ahLst/>
          <a:cxnLst/>
          <a:rect l="0" t="0" r="0" b="0"/>
          <a:pathLst>
            <a:path>
              <a:moveTo>
                <a:pt x="6136581" y="0"/>
              </a:moveTo>
              <a:lnTo>
                <a:pt x="6136581" y="288672"/>
              </a:lnTo>
              <a:lnTo>
                <a:pt x="0" y="288672"/>
              </a:lnTo>
              <a:lnTo>
                <a:pt x="0" y="543145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227416" y="1764194"/>
        <a:ext cx="308167" cy="5737"/>
      </dsp:txXfrm>
    </dsp:sp>
    <dsp:sp modelId="{C6C8C923-A774-4565-B01F-D389A9D230EF}">
      <dsp:nvSpPr>
        <dsp:cNvPr id="0" name=""/>
        <dsp:cNvSpPr/>
      </dsp:nvSpPr>
      <dsp:spPr>
        <a:xfrm>
          <a:off x="6202518" y="563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1925</a:t>
          </a:r>
          <a:r>
            <a:rPr lang="en-US" sz="1700" kern="1200" dirty="0" smtClean="0"/>
            <a:t>: Helen Keller challenged Lions to become “knights of the blind.”</a:t>
          </a:r>
          <a:endParaRPr lang="en-US" sz="1700" kern="1200" dirty="0"/>
        </a:p>
      </dsp:txBody>
      <dsp:txXfrm>
        <a:off x="6202518" y="563"/>
        <a:ext cx="2494545" cy="1496727"/>
      </dsp:txXfrm>
    </dsp:sp>
    <dsp:sp modelId="{873060B1-38C4-46FF-B1F8-94FE9F6426FB}">
      <dsp:nvSpPr>
        <dsp:cNvPr id="0" name=""/>
        <dsp:cNvSpPr/>
      </dsp:nvSpPr>
      <dsp:spPr>
        <a:xfrm>
          <a:off x="2558681" y="2773680"/>
          <a:ext cx="5431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145" y="45720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15910" y="2816531"/>
        <a:ext cx="28687" cy="5737"/>
      </dsp:txXfrm>
    </dsp:sp>
    <dsp:sp modelId="{D71B0301-2690-48D6-BB1D-E55AA0F2EE45}">
      <dsp:nvSpPr>
        <dsp:cNvPr id="0" name=""/>
        <dsp:cNvSpPr/>
      </dsp:nvSpPr>
      <dsp:spPr>
        <a:xfrm>
          <a:off x="65936" y="2071036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1945</a:t>
          </a:r>
          <a:r>
            <a:rPr lang="en-US" sz="1700" kern="1200" smtClean="0"/>
            <a:t>: LCI </a:t>
          </a:r>
          <a:r>
            <a:rPr lang="en-US" sz="1700" kern="1200" dirty="0" smtClean="0"/>
            <a:t>helped draft the United Nations Charter.</a:t>
          </a:r>
          <a:endParaRPr lang="en-US" sz="1700" kern="1200" dirty="0"/>
        </a:p>
      </dsp:txBody>
      <dsp:txXfrm>
        <a:off x="65936" y="2071036"/>
        <a:ext cx="2494545" cy="1496727"/>
      </dsp:txXfrm>
    </dsp:sp>
    <dsp:sp modelId="{86CBC366-DAE1-4222-A464-360DA47C4E94}">
      <dsp:nvSpPr>
        <dsp:cNvPr id="0" name=""/>
        <dsp:cNvSpPr/>
      </dsp:nvSpPr>
      <dsp:spPr>
        <a:xfrm>
          <a:off x="5626972" y="2773680"/>
          <a:ext cx="5431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145" y="45720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884201" y="2816531"/>
        <a:ext cx="28687" cy="5737"/>
      </dsp:txXfrm>
    </dsp:sp>
    <dsp:sp modelId="{B7B3E78D-5147-43BA-B7C0-ADF36FBE9435}">
      <dsp:nvSpPr>
        <dsp:cNvPr id="0" name=""/>
        <dsp:cNvSpPr/>
      </dsp:nvSpPr>
      <dsp:spPr>
        <a:xfrm>
          <a:off x="3134227" y="2071036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1957</a:t>
          </a:r>
          <a:r>
            <a:rPr lang="en-US" sz="1700" kern="1200" dirty="0" smtClean="0"/>
            <a:t>: The Leo Club Program is created.</a:t>
          </a:r>
          <a:endParaRPr lang="en-US" sz="1700" kern="1200" dirty="0"/>
        </a:p>
      </dsp:txBody>
      <dsp:txXfrm>
        <a:off x="3134227" y="2071036"/>
        <a:ext cx="2494545" cy="1496727"/>
      </dsp:txXfrm>
    </dsp:sp>
    <dsp:sp modelId="{F6201378-64A6-41F7-9ED1-908751CB5DA6}">
      <dsp:nvSpPr>
        <dsp:cNvPr id="0" name=""/>
        <dsp:cNvSpPr/>
      </dsp:nvSpPr>
      <dsp:spPr>
        <a:xfrm>
          <a:off x="1313209" y="3565963"/>
          <a:ext cx="6136581" cy="543145"/>
        </a:xfrm>
        <a:custGeom>
          <a:avLst/>
          <a:gdLst/>
          <a:ahLst/>
          <a:cxnLst/>
          <a:rect l="0" t="0" r="0" b="0"/>
          <a:pathLst>
            <a:path>
              <a:moveTo>
                <a:pt x="6136581" y="0"/>
              </a:moveTo>
              <a:lnTo>
                <a:pt x="6136581" y="288672"/>
              </a:lnTo>
              <a:lnTo>
                <a:pt x="0" y="288672"/>
              </a:lnTo>
              <a:lnTo>
                <a:pt x="0" y="543145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227416" y="3834667"/>
        <a:ext cx="308167" cy="5737"/>
      </dsp:txXfrm>
    </dsp:sp>
    <dsp:sp modelId="{7D628792-75C4-4731-8869-18FDE55AC7D3}">
      <dsp:nvSpPr>
        <dsp:cNvPr id="0" name=""/>
        <dsp:cNvSpPr/>
      </dsp:nvSpPr>
      <dsp:spPr>
        <a:xfrm>
          <a:off x="6202518" y="2071036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1968</a:t>
          </a:r>
          <a:r>
            <a:rPr lang="en-US" sz="1700" kern="1200" dirty="0" smtClean="0"/>
            <a:t>: The Lions Clubs International Foundation is established.</a:t>
          </a:r>
          <a:endParaRPr lang="en-US" sz="1700" kern="1200" dirty="0"/>
        </a:p>
      </dsp:txBody>
      <dsp:txXfrm>
        <a:off x="6202518" y="2071036"/>
        <a:ext cx="2494545" cy="1496727"/>
      </dsp:txXfrm>
    </dsp:sp>
    <dsp:sp modelId="{07DEB126-F6FE-49E4-9884-A68626A57CDC}">
      <dsp:nvSpPr>
        <dsp:cNvPr id="0" name=""/>
        <dsp:cNvSpPr/>
      </dsp:nvSpPr>
      <dsp:spPr>
        <a:xfrm>
          <a:off x="2558681" y="4844152"/>
          <a:ext cx="5431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145" y="45720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15910" y="4887003"/>
        <a:ext cx="28687" cy="5737"/>
      </dsp:txXfrm>
    </dsp:sp>
    <dsp:sp modelId="{F1BB9FA6-31A7-4BDE-9F07-186682902CE5}">
      <dsp:nvSpPr>
        <dsp:cNvPr id="0" name=""/>
        <dsp:cNvSpPr/>
      </dsp:nvSpPr>
      <dsp:spPr>
        <a:xfrm>
          <a:off x="65936" y="4141509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1987: LCI became the first service club organization to admit women as members.</a:t>
          </a:r>
          <a:endParaRPr lang="en-US" sz="1700" kern="1200" dirty="0"/>
        </a:p>
      </dsp:txBody>
      <dsp:txXfrm>
        <a:off x="65936" y="4141509"/>
        <a:ext cx="2494545" cy="1496727"/>
      </dsp:txXfrm>
    </dsp:sp>
    <dsp:sp modelId="{7456B952-84A9-455C-A693-8891A979D79E}">
      <dsp:nvSpPr>
        <dsp:cNvPr id="0" name=""/>
        <dsp:cNvSpPr/>
      </dsp:nvSpPr>
      <dsp:spPr>
        <a:xfrm>
          <a:off x="5626972" y="4844152"/>
          <a:ext cx="5431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145" y="45720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884201" y="4887003"/>
        <a:ext cx="28687" cy="5737"/>
      </dsp:txXfrm>
    </dsp:sp>
    <dsp:sp modelId="{F432920C-1BA3-4549-BD59-869C5383F158}">
      <dsp:nvSpPr>
        <dsp:cNvPr id="0" name=""/>
        <dsp:cNvSpPr/>
      </dsp:nvSpPr>
      <dsp:spPr>
        <a:xfrm>
          <a:off x="3134227" y="4141509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1990</a:t>
          </a:r>
          <a:r>
            <a:rPr lang="en-US" sz="1700" kern="1200" dirty="0" smtClean="0"/>
            <a:t>: SightFirst is launched.</a:t>
          </a:r>
          <a:endParaRPr lang="en-US" sz="1700" kern="1200" dirty="0"/>
        </a:p>
      </dsp:txBody>
      <dsp:txXfrm>
        <a:off x="3134227" y="4141509"/>
        <a:ext cx="2494545" cy="1496727"/>
      </dsp:txXfrm>
    </dsp:sp>
    <dsp:sp modelId="{3C8B6921-97BF-4BCB-9B1F-ABC7A319A23E}">
      <dsp:nvSpPr>
        <dsp:cNvPr id="0" name=""/>
        <dsp:cNvSpPr/>
      </dsp:nvSpPr>
      <dsp:spPr>
        <a:xfrm>
          <a:off x="6202518" y="4141509"/>
          <a:ext cx="247628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Today</a:t>
          </a:r>
          <a:r>
            <a:rPr lang="en-US" sz="1700" kern="1200" dirty="0" smtClean="0"/>
            <a:t>: Our international network has grown to include more than 200 countries and geographic areas.</a:t>
          </a:r>
          <a:endParaRPr lang="en-US" sz="1700" kern="1200" dirty="0"/>
        </a:p>
      </dsp:txBody>
      <dsp:txXfrm>
        <a:off x="6202518" y="4141509"/>
        <a:ext cx="2476285" cy="14967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899644-3DF2-4798-B9BE-BD6C62CD4633}">
      <dsp:nvSpPr>
        <dsp:cNvPr id="0" name=""/>
        <dsp:cNvSpPr/>
      </dsp:nvSpPr>
      <dsp:spPr>
        <a:xfrm>
          <a:off x="2558681" y="702643"/>
          <a:ext cx="5331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283"/>
              </a:moveTo>
              <a:lnTo>
                <a:pt x="283658" y="46283"/>
              </a:lnTo>
              <a:lnTo>
                <a:pt x="283658" y="45720"/>
              </a:lnTo>
              <a:lnTo>
                <a:pt x="533117" y="45720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11147" y="745494"/>
        <a:ext cx="28185" cy="5737"/>
      </dsp:txXfrm>
    </dsp:sp>
    <dsp:sp modelId="{A40CA7B2-3B19-40AC-9B34-76C50BFC36B4}">
      <dsp:nvSpPr>
        <dsp:cNvPr id="0" name=""/>
        <dsp:cNvSpPr/>
      </dsp:nvSpPr>
      <dsp:spPr>
        <a:xfrm>
          <a:off x="65936" y="563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One Shot One Life: Eradicate Measles Campaign</a:t>
          </a:r>
        </a:p>
      </dsp:txBody>
      <dsp:txXfrm>
        <a:off x="65936" y="563"/>
        <a:ext cx="2494545" cy="1496727"/>
      </dsp:txXfrm>
    </dsp:sp>
    <dsp:sp modelId="{3421BBAB-F8A9-4D30-84FF-B4E095542492}">
      <dsp:nvSpPr>
        <dsp:cNvPr id="0" name=""/>
        <dsp:cNvSpPr/>
      </dsp:nvSpPr>
      <dsp:spPr>
        <a:xfrm>
          <a:off x="5616944" y="702643"/>
          <a:ext cx="5531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3686" y="45720"/>
              </a:lnTo>
              <a:lnTo>
                <a:pt x="293686" y="46283"/>
              </a:lnTo>
              <a:lnTo>
                <a:pt x="553173" y="46283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878937" y="745494"/>
        <a:ext cx="29188" cy="5737"/>
      </dsp:txXfrm>
    </dsp:sp>
    <dsp:sp modelId="{A99517F9-3F18-48AF-B96C-BC4F29B341A2}">
      <dsp:nvSpPr>
        <dsp:cNvPr id="0" name=""/>
        <dsp:cNvSpPr/>
      </dsp:nvSpPr>
      <dsp:spPr>
        <a:xfrm>
          <a:off x="3124199" y="0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LCI Forward: Strategic Plan—Impact 200 Million Lives by 2020-21</a:t>
          </a:r>
          <a:endParaRPr lang="en-US" sz="1700" kern="1200" dirty="0"/>
        </a:p>
      </dsp:txBody>
      <dsp:txXfrm>
        <a:off x="3124199" y="0"/>
        <a:ext cx="2494545" cy="1496727"/>
      </dsp:txXfrm>
    </dsp:sp>
    <dsp:sp modelId="{14AB0892-649C-4B5D-AC93-AB5F53C452D0}">
      <dsp:nvSpPr>
        <dsp:cNvPr id="0" name=""/>
        <dsp:cNvSpPr/>
      </dsp:nvSpPr>
      <dsp:spPr>
        <a:xfrm>
          <a:off x="1313209" y="1495490"/>
          <a:ext cx="6136581" cy="543145"/>
        </a:xfrm>
        <a:custGeom>
          <a:avLst/>
          <a:gdLst/>
          <a:ahLst/>
          <a:cxnLst/>
          <a:rect l="0" t="0" r="0" b="0"/>
          <a:pathLst>
            <a:path>
              <a:moveTo>
                <a:pt x="6136581" y="0"/>
              </a:moveTo>
              <a:lnTo>
                <a:pt x="6136581" y="288672"/>
              </a:lnTo>
              <a:lnTo>
                <a:pt x="0" y="288672"/>
              </a:lnTo>
              <a:lnTo>
                <a:pt x="0" y="543145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227416" y="1764194"/>
        <a:ext cx="308167" cy="5737"/>
      </dsp:txXfrm>
    </dsp:sp>
    <dsp:sp modelId="{C6C8C923-A774-4565-B01F-D389A9D230EF}">
      <dsp:nvSpPr>
        <dsp:cNvPr id="0" name=""/>
        <dsp:cNvSpPr/>
      </dsp:nvSpPr>
      <dsp:spPr>
        <a:xfrm>
          <a:off x="6202518" y="563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LCI Forward:  Service; Visibility; Excellence; Membership</a:t>
          </a:r>
          <a:endParaRPr lang="en-US" sz="1700" kern="1200" dirty="0"/>
        </a:p>
      </dsp:txBody>
      <dsp:txXfrm>
        <a:off x="6202518" y="563"/>
        <a:ext cx="2494545" cy="1496727"/>
      </dsp:txXfrm>
    </dsp:sp>
    <dsp:sp modelId="{873060B1-38C4-46FF-B1F8-94FE9F6426FB}">
      <dsp:nvSpPr>
        <dsp:cNvPr id="0" name=""/>
        <dsp:cNvSpPr/>
      </dsp:nvSpPr>
      <dsp:spPr>
        <a:xfrm>
          <a:off x="2558681" y="2773680"/>
          <a:ext cx="5431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145" y="45720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15910" y="2816531"/>
        <a:ext cx="28687" cy="5737"/>
      </dsp:txXfrm>
    </dsp:sp>
    <dsp:sp modelId="{D71B0301-2690-48D6-BB1D-E55AA0F2EE45}">
      <dsp:nvSpPr>
        <dsp:cNvPr id="0" name=""/>
        <dsp:cNvSpPr/>
      </dsp:nvSpPr>
      <dsp:spPr>
        <a:xfrm>
          <a:off x="65936" y="2071036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LCI Grants: Leadership Training &amp; Increase and Retain Membership</a:t>
          </a:r>
          <a:endParaRPr lang="en-US" sz="1700" kern="1200" dirty="0"/>
        </a:p>
      </dsp:txBody>
      <dsp:txXfrm>
        <a:off x="65936" y="2071036"/>
        <a:ext cx="2494545" cy="1496727"/>
      </dsp:txXfrm>
    </dsp:sp>
    <dsp:sp modelId="{86CBC366-DAE1-4222-A464-360DA47C4E94}">
      <dsp:nvSpPr>
        <dsp:cNvPr id="0" name=""/>
        <dsp:cNvSpPr/>
      </dsp:nvSpPr>
      <dsp:spPr>
        <a:xfrm>
          <a:off x="5626972" y="2760044"/>
          <a:ext cx="5431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9355"/>
              </a:moveTo>
              <a:lnTo>
                <a:pt x="288672" y="59355"/>
              </a:lnTo>
              <a:lnTo>
                <a:pt x="288672" y="45720"/>
              </a:lnTo>
              <a:lnTo>
                <a:pt x="543145" y="45720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884197" y="2802896"/>
        <a:ext cx="28695" cy="5737"/>
      </dsp:txXfrm>
    </dsp:sp>
    <dsp:sp modelId="{B7B3E78D-5147-43BA-B7C0-ADF36FBE9435}">
      <dsp:nvSpPr>
        <dsp:cNvPr id="0" name=""/>
        <dsp:cNvSpPr/>
      </dsp:nvSpPr>
      <dsp:spPr>
        <a:xfrm>
          <a:off x="3134227" y="2071036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LCI Campaign 100: Raise $300 Million—Expand Global Causes &amp; Increase Service Impact</a:t>
          </a:r>
          <a:endParaRPr lang="en-US" sz="1700" kern="1200" dirty="0"/>
        </a:p>
      </dsp:txBody>
      <dsp:txXfrm>
        <a:off x="3134227" y="2071036"/>
        <a:ext cx="2494545" cy="1496727"/>
      </dsp:txXfrm>
    </dsp:sp>
    <dsp:sp modelId="{F6201378-64A6-41F7-9ED1-908751CB5DA6}">
      <dsp:nvSpPr>
        <dsp:cNvPr id="0" name=""/>
        <dsp:cNvSpPr/>
      </dsp:nvSpPr>
      <dsp:spPr>
        <a:xfrm>
          <a:off x="1304079" y="3552328"/>
          <a:ext cx="6145711" cy="556780"/>
        </a:xfrm>
        <a:custGeom>
          <a:avLst/>
          <a:gdLst/>
          <a:ahLst/>
          <a:cxnLst/>
          <a:rect l="0" t="0" r="0" b="0"/>
          <a:pathLst>
            <a:path>
              <a:moveTo>
                <a:pt x="6145711" y="0"/>
              </a:moveTo>
              <a:lnTo>
                <a:pt x="6145711" y="295490"/>
              </a:lnTo>
              <a:lnTo>
                <a:pt x="0" y="295490"/>
              </a:lnTo>
              <a:lnTo>
                <a:pt x="0" y="556780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222592" y="3827850"/>
        <a:ext cx="308685" cy="5737"/>
      </dsp:txXfrm>
    </dsp:sp>
    <dsp:sp modelId="{7D628792-75C4-4731-8869-18FDE55AC7D3}">
      <dsp:nvSpPr>
        <dsp:cNvPr id="0" name=""/>
        <dsp:cNvSpPr/>
      </dsp:nvSpPr>
      <dsp:spPr>
        <a:xfrm>
          <a:off x="6202518" y="2057401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LCI Reading Action Program</a:t>
          </a:r>
          <a:endParaRPr lang="en-US" sz="1700" kern="1200" dirty="0"/>
        </a:p>
      </dsp:txBody>
      <dsp:txXfrm>
        <a:off x="6202518" y="2057401"/>
        <a:ext cx="2494545" cy="1496727"/>
      </dsp:txXfrm>
    </dsp:sp>
    <dsp:sp modelId="{3C8B6921-97BF-4BCB-9B1F-ABC7A319A23E}">
      <dsp:nvSpPr>
        <dsp:cNvPr id="0" name=""/>
        <dsp:cNvSpPr/>
      </dsp:nvSpPr>
      <dsp:spPr>
        <a:xfrm>
          <a:off x="65936" y="4141509"/>
          <a:ext cx="247628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Today</a:t>
          </a:r>
          <a:r>
            <a:rPr lang="en-US" sz="1700" kern="1200" dirty="0" smtClean="0"/>
            <a:t>: Our international network has grown to include more than 200 countries and geographic areas.</a:t>
          </a:r>
          <a:endParaRPr lang="en-US" sz="1700" kern="1200" dirty="0"/>
        </a:p>
      </dsp:txBody>
      <dsp:txXfrm>
        <a:off x="65936" y="4141509"/>
        <a:ext cx="2476285" cy="1496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7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E2C57-C57D-45A3-8BC9-74FFDE7B7D34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7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C7877-A621-4A59-8ECE-F537A610F0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FB6CD2-FB8A-4F8C-B206-B41AB6B9E6FA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8CB218-6248-4E90-A305-D08BD6F160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9051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Trainer Tip:</a:t>
            </a:r>
            <a:r>
              <a:rPr lang="en-US" b="1" baseline="0" dirty="0"/>
              <a:t> </a:t>
            </a:r>
            <a:r>
              <a:rPr lang="en-US" dirty="0"/>
              <a:t>Enter other information as you see fit</a:t>
            </a:r>
            <a:r>
              <a:rPr lang="en-US" baseline="0" dirty="0"/>
              <a:t>, such as the name of the New Member Orientation trainer.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Trainer Tip: </a:t>
            </a:r>
            <a:r>
              <a:rPr lang="en-US" baseline="0" dirty="0" smtClean="0"/>
              <a:t>Consider adding photos from the projects to the slide if they are available.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r>
              <a:rPr lang="en-US" b="1" dirty="0" smtClean="0"/>
              <a:t>Trainer Tip: </a:t>
            </a:r>
            <a:r>
              <a:rPr lang="en-US" b="0" dirty="0" smtClean="0"/>
              <a:t>Consider adding </a:t>
            </a:r>
            <a:r>
              <a:rPr lang="en-US" dirty="0" smtClean="0"/>
              <a:t>additional information about your district and multiple district, such as the district governor’s name and the boundaries of your district and multiple district.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eco background 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35175"/>
            <a:ext cx="7772400" cy="1470025"/>
          </a:xfrm>
          <a:prstGeom prst="rect">
            <a:avLst/>
          </a:prstGeom>
        </p:spPr>
        <p:txBody>
          <a:bodyPr anchor="b"/>
          <a:lstStyle>
            <a:lvl1pPr algn="ctr">
              <a:defRPr sz="4500" b="1">
                <a:solidFill>
                  <a:srgbClr val="00338D"/>
                </a:solidFill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8140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co background 6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sp>
        <p:nvSpPr>
          <p:cNvPr id="16" name="Text Box 9"/>
          <p:cNvSpPr txBox="1">
            <a:spLocks noChangeArrowheads="1"/>
          </p:cNvSpPr>
          <p:nvPr userDrawn="1"/>
        </p:nvSpPr>
        <p:spPr bwMode="auto">
          <a:xfrm>
            <a:off x="8534400" y="6553200"/>
            <a:ext cx="342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fld id="{84BD56EB-63C0-4B7E-9277-A8B569449C02}" type="slidenum">
              <a:rPr lang="en-US" sz="1000" baseline="0">
                <a:solidFill>
                  <a:srgbClr val="00539F"/>
                </a:solidFill>
              </a:rPr>
              <a:pPr eaLnBrk="0" hangingPunct="0">
                <a:lnSpc>
                  <a:spcPct val="100000"/>
                </a:lnSpc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en-US" sz="1000" baseline="0" dirty="0">
              <a:solidFill>
                <a:srgbClr val="00539F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228600" y="655320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 smtClean="0">
                <a:solidFill>
                  <a:srgbClr val="00338D"/>
                </a:solidFill>
              </a:rPr>
              <a:t>Lions Clubs International</a:t>
            </a:r>
            <a:endParaRPr lang="en-US" sz="1000" baseline="0" dirty="0">
              <a:solidFill>
                <a:srgbClr val="00338D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1866900" y="6553200"/>
            <a:ext cx="541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 smtClean="0">
                <a:solidFill>
                  <a:srgbClr val="00338D"/>
                </a:solidFill>
              </a:rPr>
              <a:t>Presentation Title Here</a:t>
            </a:r>
            <a:endParaRPr lang="en-US" sz="1000" baseline="0" dirty="0">
              <a:solidFill>
                <a:srgbClr val="00338D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co background 1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534400" y="6553200"/>
            <a:ext cx="342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fld id="{84BD56EB-63C0-4B7E-9277-A8B569449C02}" type="slidenum">
              <a:rPr lang="en-US" sz="1000" baseline="0">
                <a:solidFill>
                  <a:srgbClr val="00539F"/>
                </a:solidFill>
              </a:rPr>
              <a:pPr eaLnBrk="0" hangingPunct="0">
                <a:lnSpc>
                  <a:spcPct val="100000"/>
                </a:lnSpc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en-US" sz="1000" baseline="0" dirty="0">
              <a:solidFill>
                <a:srgbClr val="00539F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228600" y="655320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 smtClean="0">
                <a:solidFill>
                  <a:srgbClr val="00338D"/>
                </a:solidFill>
              </a:rPr>
              <a:t>Lions Clubs International</a:t>
            </a:r>
            <a:endParaRPr lang="en-US" sz="1000" baseline="0" dirty="0">
              <a:solidFill>
                <a:srgbClr val="00338D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1866900" y="6553200"/>
            <a:ext cx="541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 smtClean="0">
                <a:solidFill>
                  <a:srgbClr val="00338D"/>
                </a:solidFill>
              </a:rPr>
              <a:t>Presentation Title Here</a:t>
            </a:r>
            <a:endParaRPr lang="en-US" sz="1000" baseline="0" dirty="0">
              <a:solidFill>
                <a:srgbClr val="00338D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pic>
        <p:nvPicPr>
          <p:cNvPr id="7" name="Picture 6" descr="eco background 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co background 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sp>
        <p:nvSpPr>
          <p:cNvPr id="13005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04800" y="4343401"/>
            <a:ext cx="8534400" cy="762000"/>
          </a:xfrm>
        </p:spPr>
        <p:txBody>
          <a:bodyPr anchor="t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4500" b="0" dirty="0" smtClean="0">
                <a:solidFill>
                  <a:srgbClr val="00338D"/>
                </a:solidFill>
                <a:latin typeface="Candara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04800" y="2552700"/>
            <a:ext cx="8534400" cy="17526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co background 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sp>
        <p:nvSpPr>
          <p:cNvPr id="13005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04800" y="4343401"/>
            <a:ext cx="8534400" cy="762000"/>
          </a:xfrm>
        </p:spPr>
        <p:txBody>
          <a:bodyPr anchor="t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4500" b="0" dirty="0" smtClean="0">
                <a:solidFill>
                  <a:srgbClr val="00338D"/>
                </a:solidFill>
                <a:latin typeface="Candara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04800" y="2552700"/>
            <a:ext cx="8534400" cy="17526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76200"/>
            <a:ext cx="8382000" cy="457200"/>
          </a:xfrm>
        </p:spPr>
        <p:txBody>
          <a:bodyPr/>
          <a:lstStyle>
            <a:lvl1pPr>
              <a:defRPr>
                <a:solidFill>
                  <a:srgbClr val="00338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685800"/>
            <a:ext cx="8839200" cy="5791200"/>
          </a:xfrm>
        </p:spPr>
        <p:txBody>
          <a:bodyPr/>
          <a:lstStyle>
            <a:lvl1pPr>
              <a:defRPr sz="26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Bann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76200"/>
            <a:ext cx="8382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2438400"/>
            <a:ext cx="8839200" cy="4038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9144000" cy="17526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76200"/>
            <a:ext cx="8382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400" y="685800"/>
            <a:ext cx="4381500" cy="5791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685800"/>
            <a:ext cx="4343400" cy="5791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lumn Content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 bwMode="auto">
          <a:xfrm rot="5400000">
            <a:off x="1599409" y="3581401"/>
            <a:ext cx="5944391" cy="793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CF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76200"/>
            <a:ext cx="8382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400" y="685800"/>
            <a:ext cx="4343400" cy="5791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685800"/>
            <a:ext cx="4343400" cy="5791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lumn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76200"/>
            <a:ext cx="8382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400" y="685800"/>
            <a:ext cx="4343400" cy="5791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0" y="685800"/>
            <a:ext cx="4419600" cy="5791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lumn Content with Picture an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76200"/>
            <a:ext cx="8382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400" y="685800"/>
            <a:ext cx="4343400" cy="5791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1600200" y="3581400"/>
            <a:ext cx="5943600" cy="1588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CF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8200" y="685800"/>
            <a:ext cx="4343400" cy="5791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co background 4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685800"/>
            <a:ext cx="8839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Text Box 9"/>
          <p:cNvSpPr txBox="1">
            <a:spLocks noChangeArrowheads="1"/>
          </p:cNvSpPr>
          <p:nvPr userDrawn="1"/>
        </p:nvSpPr>
        <p:spPr bwMode="auto">
          <a:xfrm>
            <a:off x="8534400" y="6553200"/>
            <a:ext cx="342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fld id="{84BD56EB-63C0-4B7E-9277-A8B569449C02}" type="slidenum">
              <a:rPr lang="en-US" sz="1000" baseline="0">
                <a:solidFill>
                  <a:srgbClr val="00338D"/>
                </a:solidFill>
              </a:rPr>
              <a:pPr algn="r" eaLnBrk="0" hangingPunct="0">
                <a:lnSpc>
                  <a:spcPct val="100000"/>
                </a:lnSpc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en-US" sz="1000" baseline="0" dirty="0">
              <a:solidFill>
                <a:srgbClr val="00338D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228600" y="655320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 smtClean="0">
                <a:solidFill>
                  <a:srgbClr val="00338D"/>
                </a:solidFill>
              </a:rPr>
              <a:t>Lions Clubs International</a:t>
            </a:r>
            <a:endParaRPr lang="en-US" sz="1000" baseline="0" dirty="0">
              <a:solidFill>
                <a:srgbClr val="00338D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 userDrawn="1"/>
        </p:nvSpPr>
        <p:spPr bwMode="auto">
          <a:xfrm>
            <a:off x="1866900" y="6553200"/>
            <a:ext cx="541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 smtClean="0">
                <a:solidFill>
                  <a:srgbClr val="00338D"/>
                </a:solidFill>
              </a:rPr>
              <a:t>New Member Orientation</a:t>
            </a:r>
            <a:endParaRPr lang="en-US" sz="1000" baseline="0" dirty="0">
              <a:solidFill>
                <a:srgbClr val="00338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4" r:id="rId2"/>
    <p:sldLayoutId id="2147483715" r:id="rId3"/>
    <p:sldLayoutId id="2147483724" r:id="rId4"/>
    <p:sldLayoutId id="2147483716" r:id="rId5"/>
    <p:sldLayoutId id="2147483720" r:id="rId6"/>
    <p:sldLayoutId id="2147483717" r:id="rId7"/>
    <p:sldLayoutId id="2147483721" r:id="rId8"/>
    <p:sldLayoutId id="2147483718" r:id="rId9"/>
    <p:sldLayoutId id="2147483719" r:id="rId10"/>
    <p:sldLayoutId id="2147483722" r:id="rId11"/>
    <p:sldLayoutId id="214748372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800" b="0" dirty="0" smtClean="0">
          <a:solidFill>
            <a:srgbClr val="00338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○"/>
        <a:defRPr sz="20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▫"/>
        <a:defRPr sz="1800">
          <a:solidFill>
            <a:schemeClr val="tx1"/>
          </a:solidFill>
          <a:latin typeface="+mn-lt"/>
        </a:defRPr>
      </a:lvl4pPr>
      <a:lvl5pPr marL="2058988" indent="-2301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◦"/>
        <a:tabLst>
          <a:tab pos="2058988" algn="l"/>
        </a:tabLst>
        <a:defRPr sz="1600">
          <a:solidFill>
            <a:schemeClr val="tx1"/>
          </a:solidFill>
          <a:latin typeface="+mn-lt"/>
        </a:defRPr>
      </a:lvl5pPr>
      <a:lvl6pPr marL="22860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2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4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8E376-0AD7-4B7B-8593-06DA0EF99DE9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B7F8B-3A5F-4484-AEE6-EF70C0011B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co background 4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534400" y="6553200"/>
            <a:ext cx="342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fld id="{84BD56EB-63C0-4B7E-9277-A8B569449C02}" type="slidenum">
              <a:rPr lang="en-US" sz="1000" baseline="0">
                <a:solidFill>
                  <a:srgbClr val="00338D"/>
                </a:solidFill>
              </a:rPr>
              <a:pPr algn="r" eaLnBrk="0" hangingPunct="0">
                <a:lnSpc>
                  <a:spcPct val="100000"/>
                </a:lnSpc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en-US" sz="1000" baseline="0" dirty="0">
              <a:solidFill>
                <a:srgbClr val="00338D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228600" y="655320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 smtClean="0">
                <a:solidFill>
                  <a:srgbClr val="00338D"/>
                </a:solidFill>
              </a:rPr>
              <a:t>Lions Clubs International</a:t>
            </a:r>
            <a:endParaRPr lang="en-US" sz="1000" baseline="0" dirty="0">
              <a:solidFill>
                <a:srgbClr val="00338D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1866900" y="6553200"/>
            <a:ext cx="541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 smtClean="0">
                <a:solidFill>
                  <a:srgbClr val="00338D"/>
                </a:solidFill>
              </a:rPr>
              <a:t>New Member Orientation</a:t>
            </a:r>
            <a:endParaRPr lang="en-US" sz="1000" baseline="0" dirty="0">
              <a:solidFill>
                <a:srgbClr val="00338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ionsclubs.org/resources-for-members/resouce-cente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762000"/>
            <a:ext cx="8839200" cy="5638800"/>
          </a:xfrm>
          <a:solidFill>
            <a:srgbClr val="FFDB69"/>
          </a:solidFill>
        </p:spPr>
        <p:txBody>
          <a:bodyPr>
            <a:normAutofit/>
          </a:bodyPr>
          <a:lstStyle/>
          <a:p>
            <a:endParaRPr lang="en-US" sz="4400" b="1" i="1" dirty="0" smtClean="0">
              <a:solidFill>
                <a:schemeClr val="tx1"/>
              </a:solidFill>
              <a:latin typeface="Candara" pitchFamily="34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chemeClr val="tx1"/>
                </a:solidFill>
                <a:latin typeface="Candara" pitchFamily="34" charset="0"/>
                <a:cs typeface="Times New Roman" pitchFamily="18" charset="0"/>
              </a:rPr>
              <a:t>Lions District 5M10</a:t>
            </a:r>
            <a:endParaRPr lang="en-US" sz="4000" b="1" dirty="0" smtClean="0">
              <a:solidFill>
                <a:schemeClr val="tx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85800"/>
            <a:ext cx="7010400" cy="762001"/>
          </a:xfrm>
        </p:spPr>
        <p:txBody>
          <a:bodyPr/>
          <a:lstStyle/>
          <a:p>
            <a:r>
              <a:rPr dirty="0" smtClean="0"/>
              <a:t>Member </a:t>
            </a:r>
            <a:r>
              <a:rPr dirty="0"/>
              <a:t>Orientation</a:t>
            </a:r>
            <a:endParaRPr lang="en-US" dirty="0"/>
          </a:p>
        </p:txBody>
      </p:sp>
      <p:pic>
        <p:nvPicPr>
          <p:cNvPr id="5" name="Picture 4" descr="classic.P&amp;B-fa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590800"/>
            <a:ext cx="4470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Lions Clubs </a:t>
            </a:r>
            <a:r>
              <a:rPr dirty="0" smtClean="0"/>
              <a:t>History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52400" y="762000"/>
          <a:ext cx="8763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098" name="Picture 2" descr="O:\Public Relations &amp; Communications\Common\Photos\Headquarters &amp; Historical\Melvin Jones w name.jpg"/>
          <p:cNvPicPr>
            <a:picLocks noChangeAspect="1" noChangeArrowheads="1"/>
          </p:cNvPicPr>
          <p:nvPr/>
        </p:nvPicPr>
        <p:blipFill>
          <a:blip r:embed="rId13" cstate="print"/>
          <a:srcRect l="22258" t="3565" r="11765" b="37334"/>
          <a:stretch>
            <a:fillRect/>
          </a:stretch>
        </p:blipFill>
        <p:spPr bwMode="auto">
          <a:xfrm>
            <a:off x="1981200" y="1600200"/>
            <a:ext cx="865992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Lions Clubs </a:t>
            </a:r>
            <a:r>
              <a:rPr dirty="0" smtClean="0"/>
              <a:t>History</a:t>
            </a:r>
            <a:r>
              <a:rPr lang="en-US" dirty="0" smtClean="0"/>
              <a:t>: Today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52400" y="762000"/>
          <a:ext cx="8763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838201"/>
            <a:ext cx="8763000" cy="1143000"/>
          </a:xfrm>
          <a:solidFill>
            <a:srgbClr val="FFDB69"/>
          </a:solidFill>
        </p:spPr>
        <p:txBody>
          <a:bodyPr/>
          <a:lstStyle/>
          <a:p>
            <a:r>
              <a:rPr dirty="0" smtClean="0"/>
              <a:t>Organizational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152400" y="1905000"/>
            <a:ext cx="8763000" cy="4495800"/>
          </a:xfrm>
          <a:solidFill>
            <a:srgbClr val="FFDB69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There are 750 districts with 35 or more clubs and at least 1,250 members in each district.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Each district has a district governor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Multiple districts are formed by two or more districts within a territory.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Our Multiple District: 5M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Our District: 5M10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8839200" cy="5486399"/>
          </a:xfrm>
          <a:solidFill>
            <a:srgbClr val="FFDB69"/>
          </a:solidFill>
        </p:spPr>
        <p:txBody>
          <a:bodyPr>
            <a:normAutofit/>
          </a:bodyPr>
          <a:lstStyle/>
          <a:p>
            <a:r>
              <a:rPr dirty="0" smtClean="0"/>
              <a:t>District and Multiple District</a:t>
            </a:r>
            <a:endParaRPr lang="en-US" dirty="0"/>
          </a:p>
        </p:txBody>
      </p:sp>
      <p:pic>
        <p:nvPicPr>
          <p:cNvPr id="8" name="Picture Placeholder 7" descr="LionsPPT_banner_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361032" y="2604806"/>
            <a:ext cx="8421936" cy="1648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763000" cy="5486400"/>
          </a:xfrm>
          <a:solidFill>
            <a:srgbClr val="FFDB69"/>
          </a:solidFill>
        </p:spPr>
        <p:txBody>
          <a:bodyPr>
            <a:normAutofit lnSpcReduction="10000"/>
          </a:bodyPr>
          <a:lstStyle/>
          <a:p>
            <a:pPr marL="457200" indent="-457200" eaLnBrk="1" hangingPunct="1">
              <a:defRPr/>
            </a:pPr>
            <a:endParaRPr lang="en-US" sz="2600" b="0" dirty="0" smtClean="0">
              <a:cs typeface="Times New Roman" pitchFamily="18" charset="0"/>
            </a:endParaRPr>
          </a:p>
          <a:p>
            <a:pPr marL="228600" indent="-228600" eaLnBrk="1" hangingPunct="1">
              <a:buFontTx/>
              <a:buChar char="•"/>
              <a:defRPr/>
            </a:pPr>
            <a:endParaRPr lang="en-US" sz="2400" b="0" dirty="0" smtClean="0">
              <a:cs typeface="Times New Roman" pitchFamily="18" charset="0"/>
            </a:endParaRPr>
          </a:p>
          <a:p>
            <a:pPr marL="457200" indent="-457200" eaLnBrk="1" hangingPunct="1">
              <a:defRPr/>
            </a:pPr>
            <a:endParaRPr lang="en-US" sz="2600" b="0" dirty="0" smtClean="0">
              <a:cs typeface="Times New Roman" pitchFamily="18" charset="0"/>
            </a:endParaRP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International: Two Countries—Canada &amp; United </a:t>
            </a:r>
          </a:p>
          <a:p>
            <a:pPr marL="457200" indent="-457200" algn="l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       States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2</a:t>
            </a:r>
            <a:r>
              <a:rPr lang="en-US" sz="2400" baseline="30000" dirty="0" smtClean="0">
                <a:solidFill>
                  <a:schemeClr val="tx1"/>
                </a:solidFill>
              </a:rPr>
              <a:t>nd</a:t>
            </a:r>
            <a:r>
              <a:rPr lang="en-US" sz="2400" dirty="0" smtClean="0">
                <a:solidFill>
                  <a:schemeClr val="tx1"/>
                </a:solidFill>
              </a:rPr>
              <a:t> Largest Multi-District in North America—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Minnesota; Manitoba; &amp; NW Ontario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 Two International Districts (Clubs in one District—</a:t>
            </a:r>
          </a:p>
          <a:p>
            <a:pPr marL="457200" indent="-457200" algn="l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        But clubs in Canada &amp; U.S.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12 Districts – 5M1, 5M2, 5M3, 5M4, 5M5, 5M6, 5M7, 5M8, 5M9, </a:t>
            </a:r>
            <a:r>
              <a:rPr lang="en-US" sz="2400" b="1" dirty="0" smtClean="0">
                <a:solidFill>
                  <a:srgbClr val="FF0000"/>
                </a:solidFill>
              </a:rPr>
              <a:t>5M10</a:t>
            </a:r>
            <a:r>
              <a:rPr lang="en-US" sz="2400" dirty="0" smtClean="0">
                <a:solidFill>
                  <a:schemeClr val="tx1"/>
                </a:solidFill>
              </a:rPr>
              <a:t>, 5M11, 5M13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More than 665 Clubs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More than 22,000 members</a:t>
            </a:r>
          </a:p>
          <a:p>
            <a:pPr marL="457200" indent="-457200" algn="l" eaLnBrk="1" hangingPunct="1"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457200" indent="-457200" algn="ctr" eaLnBrk="1" hangingPunct="1">
              <a:defRPr/>
            </a:pPr>
            <a:endParaRPr lang="en-US" sz="2400" b="0" dirty="0" smtClean="0"/>
          </a:p>
          <a:p>
            <a:pPr marL="457200" indent="-457200" eaLnBrk="1" hangingPunct="1">
              <a:defRPr/>
            </a:pPr>
            <a:endParaRPr lang="en-US" sz="2400" b="0" dirty="0" smtClean="0"/>
          </a:p>
        </p:txBody>
      </p:sp>
      <p:pic>
        <p:nvPicPr>
          <p:cNvPr id="23556" name="Picture 4" descr="C:\Documents and Settings\KHeyne\My Documents\My Pictures\LCI Photos\LH Brand Photos\RWU8932RT2.jpg"/>
          <p:cNvPicPr>
            <a:picLocks noChangeAspect="1" noChangeArrowheads="1"/>
          </p:cNvPicPr>
          <p:nvPr/>
        </p:nvPicPr>
        <p:blipFill>
          <a:blip r:embed="rId2" cstate="print"/>
          <a:srcRect t="8072"/>
          <a:stretch>
            <a:fillRect/>
          </a:stretch>
        </p:blipFill>
        <p:spPr bwMode="auto">
          <a:xfrm>
            <a:off x="6934200" y="1371600"/>
            <a:ext cx="197432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914401"/>
            <a:ext cx="7772400" cy="68579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Multiple District 5M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075"/>
          <p:cNvSpPr>
            <a:spLocks noGrp="1" noChangeArrowheads="1"/>
          </p:cNvSpPr>
          <p:nvPr>
            <p:ph type="subTitle" idx="1"/>
          </p:nvPr>
        </p:nvSpPr>
        <p:spPr>
          <a:xfrm>
            <a:off x="152400" y="838200"/>
            <a:ext cx="8839200" cy="5638800"/>
          </a:xfrm>
          <a:solidFill>
            <a:srgbClr val="FFDB69"/>
          </a:solidFill>
        </p:spPr>
        <p:txBody>
          <a:bodyPr>
            <a:normAutofit/>
          </a:bodyPr>
          <a:lstStyle/>
          <a:p>
            <a:pPr marL="228600" indent="-228600" algn="ctr" eaLnBrk="1" hangingPunct="1">
              <a:defRPr/>
            </a:pPr>
            <a:endParaRPr lang="en-US" sz="2400" b="0" dirty="0" smtClean="0">
              <a:solidFill>
                <a:srgbClr val="626135"/>
              </a:solidFill>
            </a:endParaRPr>
          </a:p>
          <a:p>
            <a:pPr marL="228600" indent="-228600" eaLnBrk="1" hangingPunct="1">
              <a:buFontTx/>
              <a:buChar char="•"/>
              <a:defRPr/>
            </a:pPr>
            <a:endParaRPr lang="en-US" sz="2400" b="0" dirty="0" smtClean="0">
              <a:solidFill>
                <a:schemeClr val="tx1"/>
              </a:solidFill>
            </a:endParaRPr>
          </a:p>
          <a:p>
            <a:pPr marL="228600" indent="-228600" algn="l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Geographically Second Largest District in North America</a:t>
            </a:r>
          </a:p>
          <a:p>
            <a:pPr marL="228600" indent="-228600" algn="l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18 Clubs in Ontario/ 32 Clubs in Minnesota</a:t>
            </a:r>
          </a:p>
          <a:p>
            <a:pPr marL="228600" indent="-228600" algn="l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3 Regions – 8 Zones </a:t>
            </a:r>
          </a:p>
          <a:p>
            <a:pPr marL="228600" indent="-228600" algn="l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45 Lions Clubs</a:t>
            </a:r>
          </a:p>
          <a:p>
            <a:pPr marL="228600" indent="-228600" algn="l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4 Leo Clubs &amp; 3 Campus Clubs </a:t>
            </a:r>
          </a:p>
          <a:p>
            <a:pPr marL="228600" indent="-228600" algn="l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1,264 Lions Members, up from 1,188 7-1-18</a:t>
            </a:r>
          </a:p>
          <a:p>
            <a:pPr marL="228600" indent="-228600" algn="l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Largest Clubs – Bemidji (107), Emo &amp; District, Ontario (81),</a:t>
            </a:r>
          </a:p>
          <a:p>
            <a:pPr marL="228600" indent="-228600" algn="l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    Cap Baker in Grand Rapids (76) and Duluth (76)</a:t>
            </a:r>
          </a:p>
          <a:p>
            <a:pPr marL="228600" indent="-228600" algn="l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 Smallest Clubs – Ely (8), Pickle Lake (7), Marathon (3) </a:t>
            </a:r>
          </a:p>
          <a:p>
            <a:pPr marL="228600" indent="-228600" algn="l" eaLnBrk="1" hangingPunct="1">
              <a:buFont typeface="Arial" pitchFamily="34" charset="0"/>
              <a:buChar char="•"/>
              <a:defRPr/>
            </a:pPr>
            <a:endParaRPr lang="en-US" sz="2400" b="0" dirty="0" smtClean="0">
              <a:solidFill>
                <a:srgbClr val="626135"/>
              </a:solidFill>
            </a:endParaRPr>
          </a:p>
        </p:txBody>
      </p:sp>
      <p:sp>
        <p:nvSpPr>
          <p:cNvPr id="9218" name="Rectangle 3074"/>
          <p:cNvSpPr>
            <a:spLocks noGrp="1" noChangeArrowheads="1"/>
          </p:cNvSpPr>
          <p:nvPr>
            <p:ph type="ctrTitle"/>
          </p:nvPr>
        </p:nvSpPr>
        <p:spPr>
          <a:xfrm>
            <a:off x="609600" y="838201"/>
            <a:ext cx="7772400" cy="68579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District 5M10: Minnesota &amp; NW Ontario</a:t>
            </a:r>
          </a:p>
        </p:txBody>
      </p:sp>
      <p:pic>
        <p:nvPicPr>
          <p:cNvPr id="5" name="Picture 4" descr="C:\Documents and Settings\KHeyne\My Documents\My Pictures\LCI Photos\Women Photos\5081838 transparen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9175" y="2895600"/>
            <a:ext cx="17748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anadian-2711155__3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2209800"/>
            <a:ext cx="1447800" cy="2178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763000" cy="5715000"/>
          </a:xfrm>
          <a:solidFill>
            <a:srgbClr val="FFDB69"/>
          </a:solidFill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i="1" dirty="0" smtClean="0"/>
          </a:p>
          <a:p>
            <a:pPr>
              <a:buFont typeface="Arial" pitchFamily="34" charset="0"/>
              <a:buChar char="•"/>
            </a:pPr>
            <a:endParaRPr lang="en-US" i="1" dirty="0" smtClean="0"/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Club Social Events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One or more annual Fundraising Events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Donations to a variety of Charitable Causes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Community Service Projects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Collaboration with other organizations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e2015-17lr-raffle0l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419600"/>
            <a:ext cx="2791178" cy="1983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1"/>
            <a:ext cx="7772400" cy="1143000"/>
          </a:xfrm>
        </p:spPr>
        <p:txBody>
          <a:bodyPr>
            <a:normAutofit/>
          </a:bodyPr>
          <a:lstStyle/>
          <a:p>
            <a:r>
              <a:rPr b="1" dirty="0" smtClean="0"/>
              <a:t>Traditions:</a:t>
            </a:r>
            <a:r>
              <a:rPr dirty="0" smtClean="0"/>
              <a:t> </a:t>
            </a:r>
            <a:r>
              <a:rPr lang="en-US" b="1" dirty="0" smtClean="0"/>
              <a:t>Lions Clubs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2400" y="762000"/>
            <a:ext cx="8763000" cy="5715000"/>
          </a:xfrm>
          <a:solidFill>
            <a:srgbClr val="FFDB69"/>
          </a:solidFill>
        </p:spPr>
        <p:txBody>
          <a:bodyPr>
            <a:normAutofit/>
          </a:bodyPr>
          <a:lstStyle/>
          <a:p>
            <a:endParaRPr lang="en-US" i="1" dirty="0" smtClean="0"/>
          </a:p>
          <a:p>
            <a:endParaRPr lang="en-US" i="1" dirty="0" smtClean="0"/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District 5M10 Mid-Winter Conventions: Late January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Multiple District MD5M Conventions:—April 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International Convention: June or July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1"/>
            <a:ext cx="7772400" cy="1143000"/>
          </a:xfrm>
        </p:spPr>
        <p:txBody>
          <a:bodyPr>
            <a:normAutofit/>
          </a:bodyPr>
          <a:lstStyle/>
          <a:p>
            <a:r>
              <a:rPr b="1" dirty="0" smtClean="0"/>
              <a:t>Traditions:</a:t>
            </a:r>
            <a:r>
              <a:rPr dirty="0" smtClean="0"/>
              <a:t> </a:t>
            </a:r>
            <a:r>
              <a:rPr lang="en-US" dirty="0" smtClean="0"/>
              <a:t>5M10 </a:t>
            </a:r>
            <a:r>
              <a:rPr lang="en-US" b="1" dirty="0" smtClean="0"/>
              <a:t>Lions Club </a:t>
            </a:r>
            <a:endParaRPr lang="en-US" dirty="0"/>
          </a:p>
        </p:txBody>
      </p:sp>
      <p:pic>
        <p:nvPicPr>
          <p:cNvPr id="5" name="Picture 4" descr="flyover-Sanford-dr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3657600"/>
            <a:ext cx="4609606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2400" y="838200"/>
            <a:ext cx="8839200" cy="5638800"/>
          </a:xfrm>
          <a:solidFill>
            <a:srgbClr val="FFDB69"/>
          </a:solidFill>
        </p:spPr>
        <p:txBody>
          <a:bodyPr>
            <a:normAutofit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b="1" dirty="0" smtClean="0"/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Each club has the option of appointing a nomination committee. Each Lions Club Nominates and Elects Officers according to their Constitution &amp; By-laws and traditions.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Some Club officers are elected annually; some every two years; some serve more than two years. 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The nomination committee selects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 candidates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The clubs vote in March-May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The term begins July 1</a:t>
            </a:r>
            <a:r>
              <a:rPr lang="en-US" sz="2800" baseline="30000" dirty="0" smtClean="0">
                <a:solidFill>
                  <a:schemeClr val="tx1"/>
                </a:solidFill>
              </a:rPr>
              <a:t>st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1"/>
            <a:ext cx="7772400" cy="990599"/>
          </a:xfrm>
        </p:spPr>
        <p:txBody>
          <a:bodyPr>
            <a:normAutofit/>
          </a:bodyPr>
          <a:lstStyle/>
          <a:p>
            <a:r>
              <a:rPr b="1" dirty="0" smtClean="0"/>
              <a:t>Elections: </a:t>
            </a:r>
            <a:r>
              <a:rPr lang="en-US" b="1" dirty="0" smtClean="0"/>
              <a:t>5M10 </a:t>
            </a:r>
            <a:r>
              <a:rPr b="1" dirty="0" smtClean="0"/>
              <a:t>Lions Club</a:t>
            </a:r>
            <a:r>
              <a:rPr lang="en-US" b="1" dirty="0" smtClean="0"/>
              <a:t>s</a:t>
            </a:r>
            <a:endParaRPr lang="en-US" b="1" dirty="0"/>
          </a:p>
        </p:txBody>
      </p:sp>
      <p:pic>
        <p:nvPicPr>
          <p:cNvPr id="4" name="Picture 3" descr="Dryden Trillium Christmas me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343400"/>
            <a:ext cx="2692400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2400" y="838200"/>
            <a:ext cx="8839200" cy="5638800"/>
          </a:xfrm>
          <a:solidFill>
            <a:srgbClr val="FFDB69"/>
          </a:solidFill>
        </p:spPr>
        <p:txBody>
          <a:bodyPr>
            <a:normAutofit/>
          </a:bodyPr>
          <a:lstStyle/>
          <a:p>
            <a:pPr>
              <a:buNone/>
            </a:pPr>
            <a:endParaRPr lang="en-US" sz="2800" b="1" u="sng" dirty="0" smtClean="0"/>
          </a:p>
          <a:p>
            <a:pPr>
              <a:buNone/>
            </a:pPr>
            <a:endParaRPr lang="en-US" b="1" u="sng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Fundraisers:</a:t>
            </a:r>
          </a:p>
          <a:p>
            <a:pPr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Each Lions club has different fundraising        traditions. Examples in 5M10 include: pancake days; BBQ meal days; community meals; Cash &amp; Grand prize raffles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                                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                                                                                                 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Picture 3" descr="Lions Fare July 2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4114800"/>
            <a:ext cx="3372851" cy="220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1"/>
            <a:ext cx="7772400" cy="761999"/>
          </a:xfrm>
        </p:spPr>
        <p:txBody>
          <a:bodyPr>
            <a:normAutofit/>
          </a:bodyPr>
          <a:lstStyle/>
          <a:p>
            <a:r>
              <a:rPr sz="3200" b="1" dirty="0" smtClean="0"/>
              <a:t>Fundraising Activities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5638800"/>
          </a:xfrm>
        </p:spPr>
        <p:txBody>
          <a:bodyPr/>
          <a:lstStyle/>
          <a:p>
            <a:pPr lvl="1"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763000" cy="5486400"/>
          </a:xfrm>
          <a:solidFill>
            <a:srgbClr val="FFDB69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Who Lions Are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Lions are men and women dedicated to serving those in need, whether in their own community or around the world.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Nearly 1.5 million members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Over 200 countries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More than 46,000 clubs</a:t>
            </a:r>
          </a:p>
        </p:txBody>
      </p:sp>
      <p:pic>
        <p:nvPicPr>
          <p:cNvPr id="5" name="Picture 2" descr="C:\Documents and Settings\KHeyne\My Documents\My Pictures\LCI Photos\Group Photos\t0101.JPG"/>
          <p:cNvPicPr>
            <a:picLocks noChangeAspect="1" noChangeArrowheads="1"/>
          </p:cNvPicPr>
          <p:nvPr/>
        </p:nvPicPr>
        <p:blipFill>
          <a:blip r:embed="rId2" cstate="print"/>
          <a:srcRect l="4804" r="6641"/>
          <a:stretch>
            <a:fillRect/>
          </a:stretch>
        </p:blipFill>
        <p:spPr bwMode="auto">
          <a:xfrm>
            <a:off x="4953000" y="2819400"/>
            <a:ext cx="3935413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763000" cy="5562600"/>
          </a:xfrm>
          <a:solidFill>
            <a:srgbClr val="FFDB69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800" u="sng" dirty="0" smtClean="0"/>
          </a:p>
          <a:p>
            <a:pPr>
              <a:buNone/>
            </a:pPr>
            <a:endParaRPr lang="en-US" sz="2800" u="sng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800" u="sng" dirty="0" smtClean="0">
                <a:solidFill>
                  <a:schemeClr val="tx1"/>
                </a:solidFill>
              </a:rPr>
              <a:t>Always Looking For New </a:t>
            </a:r>
          </a:p>
          <a:p>
            <a:pPr>
              <a:buNone/>
            </a:pPr>
            <a:r>
              <a:rPr lang="en-US" sz="2800" u="sng" dirty="0" smtClean="0">
                <a:solidFill>
                  <a:schemeClr val="tx1"/>
                </a:solidFill>
              </a:rPr>
              <a:t>Service Projects: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Vision Screening (e.g. Kidsight) 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Highway/Community Cleanup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Used Eyeglasses &amp; Hearing Aides Collection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Holiday Season Bell Ringing and Gifts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 for Needy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Walk for Guide Dogs Day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Tree Planting &amp; Disaster Relief</a:t>
            </a:r>
          </a:p>
          <a:p>
            <a:pPr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Volunteering at local schools</a:t>
            </a:r>
          </a:p>
        </p:txBody>
      </p:sp>
      <p:pic>
        <p:nvPicPr>
          <p:cNvPr id="5" name="Picture 4" descr="e2015-16lr-viscliniic10l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4038600"/>
            <a:ext cx="2481792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76199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Service Activities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763000" cy="5562600"/>
          </a:xfrm>
          <a:solidFill>
            <a:srgbClr val="FFDB69"/>
          </a:solidFill>
        </p:spPr>
        <p:txBody>
          <a:bodyPr>
            <a:normAutofit/>
          </a:bodyPr>
          <a:lstStyle/>
          <a:p>
            <a:pPr algn="l">
              <a:buNone/>
            </a:pPr>
            <a:endParaRPr lang="en-US" u="sng" dirty="0" smtClean="0">
              <a:solidFill>
                <a:schemeClr val="tx1"/>
              </a:solidFill>
            </a:endParaRPr>
          </a:p>
          <a:p>
            <a:pPr algn="l">
              <a:buNone/>
            </a:pPr>
            <a:endParaRPr lang="en-US" u="sng" dirty="0" smtClean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en-US" sz="2800" u="sng" dirty="0" smtClean="0">
                <a:solidFill>
                  <a:schemeClr val="tx1"/>
                </a:solidFill>
              </a:rPr>
              <a:t>Lions International (Minnesota)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LCIF &amp; Melvin Jones Awards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MN Lions Vision </a:t>
            </a:r>
            <a:r>
              <a:rPr lang="en-US" sz="2800" dirty="0" smtClean="0">
                <a:solidFill>
                  <a:schemeClr val="tx1"/>
                </a:solidFill>
              </a:rPr>
              <a:t>Foundation (1960)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MN Hearing </a:t>
            </a:r>
            <a:r>
              <a:rPr lang="en-US" sz="2800" dirty="0" smtClean="0">
                <a:solidFill>
                  <a:schemeClr val="tx1"/>
                </a:solidFill>
              </a:rPr>
              <a:t>Foundation (1973)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MN Diabetes </a:t>
            </a:r>
            <a:r>
              <a:rPr lang="en-US" sz="2800" dirty="0" smtClean="0">
                <a:solidFill>
                  <a:schemeClr val="tx1"/>
                </a:solidFill>
              </a:rPr>
              <a:t>Foundation (2009)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MD5M Lions Childhood Cancer Foundation of MN (2019)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Lions Leader </a:t>
            </a:r>
            <a:r>
              <a:rPr lang="en-US" sz="2800" dirty="0" smtClean="0">
                <a:solidFill>
                  <a:schemeClr val="tx1"/>
                </a:solidFill>
              </a:rPr>
              <a:t>Dogs (1939)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Lions Can-Do Canines</a:t>
            </a:r>
          </a:p>
        </p:txBody>
      </p:sp>
      <p:pic>
        <p:nvPicPr>
          <p:cNvPr id="6" name="Picture 5" descr="Melvin Jones Awards  6-24-15 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600200"/>
            <a:ext cx="3238696" cy="281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914400"/>
          </a:xfrm>
          <a:solidFill>
            <a:srgbClr val="FFDB69"/>
          </a:solidFill>
        </p:spPr>
        <p:txBody>
          <a:bodyPr>
            <a:noAutofit/>
          </a:bodyPr>
          <a:lstStyle/>
          <a:p>
            <a:r>
              <a:rPr lang="en-US" sz="3200" b="1" dirty="0"/>
              <a:t>Organizations &amp; Charities Supported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763000" cy="5562600"/>
          </a:xfrm>
          <a:solidFill>
            <a:srgbClr val="FFDB69"/>
          </a:solidFill>
        </p:spPr>
        <p:txBody>
          <a:bodyPr>
            <a:normAutofit/>
          </a:bodyPr>
          <a:lstStyle/>
          <a:p>
            <a:pPr algn="l">
              <a:buNone/>
            </a:pPr>
            <a:endParaRPr lang="en-US" u="sng" dirty="0" smtClean="0">
              <a:solidFill>
                <a:schemeClr val="tx1"/>
              </a:solidFill>
            </a:endParaRPr>
          </a:p>
          <a:p>
            <a:pPr algn="l">
              <a:buNone/>
            </a:pPr>
            <a:endParaRPr lang="en-US" u="sng" dirty="0" smtClean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en-US" sz="2800" u="sng" dirty="0" smtClean="0">
                <a:solidFill>
                  <a:schemeClr val="tx1"/>
                </a:solidFill>
              </a:rPr>
              <a:t>Lions International (Ontario)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LCIF </a:t>
            </a:r>
            <a:r>
              <a:rPr lang="en-US" sz="2800" dirty="0" smtClean="0">
                <a:solidFill>
                  <a:schemeClr val="tx1"/>
                </a:solidFill>
              </a:rPr>
              <a:t>or Lions of Canada Fund for LCIF &amp; </a:t>
            </a:r>
            <a:r>
              <a:rPr lang="en-US" sz="2800" dirty="0">
                <a:solidFill>
                  <a:schemeClr val="tx1"/>
                </a:solidFill>
              </a:rPr>
              <a:t>Melvin Jones Awards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Lions Eyebank of Manitoba &amp; NW Ontario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Canadian Nat’l Institute for the Blind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Canadian Diabetes Foundation 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Lions </a:t>
            </a:r>
            <a:r>
              <a:rPr lang="en-US" sz="2800" dirty="0" smtClean="0">
                <a:solidFill>
                  <a:schemeClr val="tx1"/>
                </a:solidFill>
              </a:rPr>
              <a:t>Foundation of Canada (Dog Guides)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 descr="Melvin Jones Awards  6-24-15 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3455874"/>
            <a:ext cx="2248096" cy="1957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914400"/>
          </a:xfrm>
          <a:solidFill>
            <a:srgbClr val="FFDB69"/>
          </a:solidFill>
        </p:spPr>
        <p:txBody>
          <a:bodyPr>
            <a:noAutofit/>
          </a:bodyPr>
          <a:lstStyle/>
          <a:p>
            <a:r>
              <a:rPr lang="en-US" sz="3200" b="1" dirty="0"/>
              <a:t>Organizations &amp; Charities Supported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  <p:pic>
        <p:nvPicPr>
          <p:cNvPr id="5" name="Picture 4" descr="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1600200"/>
            <a:ext cx="1895475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763000" cy="5486400"/>
          </a:xfrm>
          <a:solidFill>
            <a:srgbClr val="FFDB69"/>
          </a:solidFill>
        </p:spPr>
        <p:txBody>
          <a:bodyPr>
            <a:normAutofit/>
          </a:bodyPr>
          <a:lstStyle/>
          <a:p>
            <a:pPr marL="457200" indent="-457200" eaLnBrk="1" hangingPunct="1">
              <a:defRPr/>
            </a:pPr>
            <a:endParaRPr lang="en-US" sz="2600" b="0" dirty="0" smtClean="0">
              <a:cs typeface="Times New Roman" pitchFamily="18" charset="0"/>
            </a:endParaRPr>
          </a:p>
          <a:p>
            <a:pPr marL="228600" indent="-228600" eaLnBrk="1" hangingPunct="1">
              <a:buFontTx/>
              <a:buChar char="•"/>
              <a:defRPr/>
            </a:pPr>
            <a:endParaRPr lang="en-US" sz="2400" b="0" dirty="0" smtClean="0">
              <a:cs typeface="Times New Roman" pitchFamily="18" charset="0"/>
            </a:endParaRPr>
          </a:p>
          <a:p>
            <a:pPr marL="228600" indent="-228600" algn="l" eaLnBrk="1" hangingPunct="1">
              <a:buFont typeface="Arial" pitchFamily="34" charset="0"/>
              <a:buChar char="•"/>
              <a:defRPr/>
            </a:pPr>
            <a:r>
              <a:rPr lang="en-US" sz="2400" b="0" dirty="0" smtClean="0">
                <a:solidFill>
                  <a:schemeClr val="tx1"/>
                </a:solidFill>
                <a:cs typeface="Times New Roman" pitchFamily="18" charset="0"/>
              </a:rPr>
              <a:t>Ask One </a:t>
            </a:r>
          </a:p>
          <a:p>
            <a:pPr marL="228600" indent="-228600" algn="l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Ask Family &amp; Friends</a:t>
            </a:r>
            <a:endParaRPr lang="en-US" sz="2400" b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228600" indent="-228600" algn="l" eaLnBrk="1" hangingPunct="1">
              <a:buFont typeface="Arial" pitchFamily="34" charset="0"/>
              <a:buChar char="•"/>
              <a:defRPr/>
            </a:pPr>
            <a:r>
              <a:rPr lang="en-US" sz="2400" b="0" dirty="0" smtClean="0">
                <a:solidFill>
                  <a:schemeClr val="tx1"/>
                </a:solidFill>
                <a:cs typeface="Times New Roman" pitchFamily="18" charset="0"/>
              </a:rPr>
              <a:t>Contact community businesses &amp; other </a:t>
            </a:r>
          </a:p>
          <a:p>
            <a:pPr marL="228600" indent="-228600" algn="l" eaLnBrk="1" hangingPunct="1">
              <a:defRPr/>
            </a:pPr>
            <a:r>
              <a:rPr lang="en-US" sz="2400" b="0" dirty="0" smtClean="0">
                <a:solidFill>
                  <a:schemeClr val="tx1"/>
                </a:solidFill>
                <a:cs typeface="Times New Roman" pitchFamily="18" charset="0"/>
              </a:rPr>
              <a:t>non-profit organizations </a:t>
            </a:r>
          </a:p>
          <a:p>
            <a:pPr marL="228600" indent="-228600" algn="l" eaLnBrk="1" hangingPunct="1">
              <a:buFont typeface="Arial" pitchFamily="34" charset="0"/>
              <a:buChar char="•"/>
              <a:defRPr/>
            </a:pPr>
            <a:r>
              <a:rPr lang="en-US" sz="2400" b="0" dirty="0" smtClean="0">
                <a:solidFill>
                  <a:schemeClr val="tx1"/>
                </a:solidFill>
                <a:cs typeface="Times New Roman" pitchFamily="18" charset="0"/>
              </a:rPr>
              <a:t>Conduct Membership Recruitment Drives &amp; </a:t>
            </a:r>
          </a:p>
          <a:p>
            <a:pPr marL="228600" indent="-228600" algn="l" eaLnBrk="1" hangingPunct="1">
              <a:defRPr/>
            </a:pPr>
            <a:r>
              <a:rPr lang="en-US" sz="2400" b="0" dirty="0" smtClean="0">
                <a:solidFill>
                  <a:schemeClr val="tx1"/>
                </a:solidFill>
                <a:cs typeface="Times New Roman" pitchFamily="18" charset="0"/>
              </a:rPr>
              <a:t>Contests</a:t>
            </a:r>
          </a:p>
          <a:p>
            <a:pPr marL="228600" indent="-228600" algn="l"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Publicize Your Lions Club</a:t>
            </a:r>
            <a:endParaRPr lang="en-US" sz="2400" b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457200" indent="-457200" eaLnBrk="1" hangingPunct="1">
              <a:defRPr/>
            </a:pPr>
            <a:endParaRPr lang="en-US" sz="2600" b="0" dirty="0" smtClean="0">
              <a:cs typeface="Times New Roman" pitchFamily="18" charset="0"/>
            </a:endParaRPr>
          </a:p>
          <a:p>
            <a:pPr marL="457200" indent="-457200" eaLnBrk="1" hangingPunct="1">
              <a:defRPr/>
            </a:pPr>
            <a:endParaRPr lang="en-US" sz="2400" dirty="0" smtClean="0"/>
          </a:p>
          <a:p>
            <a:pPr marL="457200" indent="-457200" algn="ctr" eaLnBrk="1" hangingPunct="1">
              <a:defRPr/>
            </a:pPr>
            <a:endParaRPr lang="en-US" sz="2400" b="0" dirty="0" smtClean="0"/>
          </a:p>
          <a:p>
            <a:pPr marL="457200" indent="-457200" eaLnBrk="1" hangingPunct="1">
              <a:defRPr/>
            </a:pPr>
            <a:endParaRPr lang="en-US" sz="2400" b="0" dirty="0" smtClean="0"/>
          </a:p>
        </p:txBody>
      </p:sp>
      <p:pic>
        <p:nvPicPr>
          <p:cNvPr id="23556" name="Picture 4" descr="C:\Documents and Settings\KHeyne\My Documents\My Pictures\LCI Photos\LH Brand Photos\RWU8932RT2.jpg"/>
          <p:cNvPicPr>
            <a:picLocks noChangeAspect="1" noChangeArrowheads="1"/>
          </p:cNvPicPr>
          <p:nvPr/>
        </p:nvPicPr>
        <p:blipFill>
          <a:blip r:embed="rId2" cstate="print"/>
          <a:srcRect t="8072"/>
          <a:stretch>
            <a:fillRect/>
          </a:stretch>
        </p:blipFill>
        <p:spPr bwMode="auto">
          <a:xfrm>
            <a:off x="6282966" y="1676400"/>
            <a:ext cx="263243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914401"/>
            <a:ext cx="7772400" cy="68579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Lions Member Recruitment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04800" y="838200"/>
            <a:ext cx="8686800" cy="5562600"/>
          </a:xfrm>
          <a:solidFill>
            <a:srgbClr val="FFDB69"/>
          </a:solidFill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1"/>
            <a:ext cx="7772400" cy="68579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Member Mentoring  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066800" y="1752600"/>
            <a:ext cx="5791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lvl="0" indent="-2301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kern="0" dirty="0" smtClean="0"/>
              <a:t>Sponsors of new members need to regularly communicate with members they have sponsor</a:t>
            </a:r>
            <a:r>
              <a:rPr lang="en-US" kern="0" dirty="0" smtClean="0"/>
              <a:t>ed</a:t>
            </a:r>
          </a:p>
          <a:p>
            <a:pPr marL="230188" lvl="0" indent="-2301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kern="0" dirty="0" smtClean="0"/>
              <a:t>Ask members to share areas of interest, expertise, and things that they are passionate about</a:t>
            </a:r>
          </a:p>
          <a:p>
            <a:pPr marL="230188" lvl="0" indent="-2301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kern="0" dirty="0" smtClean="0"/>
              <a:t>Visit LCI Website: Membership Development/Basic Mentoring Guide.</a:t>
            </a:r>
          </a:p>
          <a:p>
            <a:pPr marL="230188" lvl="0" indent="-2301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kern="0" dirty="0" smtClean="0"/>
              <a:t>Website: </a:t>
            </a:r>
            <a:r>
              <a:rPr lang="en-US" sz="2000" kern="0" dirty="0" smtClean="0">
                <a:hlinkClick r:id="rId3"/>
              </a:rPr>
              <a:t>https://lionsclubs.org/resources-for-members/resource-center</a:t>
            </a:r>
            <a:endParaRPr lang="en-US" sz="2000" kern="0" dirty="0" smtClean="0"/>
          </a:p>
          <a:p>
            <a:pPr marL="230188" lvl="0" indent="-2301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000" kern="0" dirty="0" smtClean="0"/>
          </a:p>
        </p:txBody>
      </p:sp>
      <p:pic>
        <p:nvPicPr>
          <p:cNvPr id="7" name="Picture 6" descr="cap bak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4229100"/>
            <a:ext cx="279400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yne and Lenay, Lions, Breakfast  June 22, 2014 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85800"/>
            <a:ext cx="8763000" cy="5715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9366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Member Orientation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886200" y="5867400"/>
            <a:ext cx="49530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Any Questions?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761999"/>
          </a:xfrm>
        </p:spPr>
        <p:txBody>
          <a:bodyPr>
            <a:normAutofit fontScale="90000"/>
          </a:bodyPr>
          <a:lstStyle/>
          <a:p>
            <a:pPr lvl="1"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763000" cy="5486400"/>
          </a:xfrm>
          <a:solidFill>
            <a:srgbClr val="FFDB69"/>
          </a:solidFill>
        </p:spPr>
        <p:txBody>
          <a:bodyPr>
            <a:normAutofit fontScale="92500"/>
          </a:bodyPr>
          <a:lstStyle/>
          <a:p>
            <a:endParaRPr lang="en-US" sz="2800" b="1" dirty="0" smtClean="0">
              <a:solidFill>
                <a:schemeClr val="tx1"/>
              </a:solidFill>
            </a:endParaRPr>
          </a:p>
          <a:p>
            <a:endParaRPr lang="en-US" sz="28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Vision Statement: </a:t>
            </a:r>
            <a:r>
              <a:rPr lang="en-US" sz="2800" dirty="0" smtClean="0">
                <a:solidFill>
                  <a:schemeClr val="tx1"/>
                </a:solidFill>
              </a:rPr>
              <a:t>To be the global leader in community and humanitarian service.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Mission Statement:</a:t>
            </a:r>
            <a:r>
              <a:rPr lang="en-US" sz="2800" dirty="0" smtClean="0">
                <a:solidFill>
                  <a:schemeClr val="tx1"/>
                </a:solidFill>
              </a:rPr>
              <a:t> To empower volunteers to serve their communities, meet humanitarian needs, encourage peace and promote international understanding through Lions clubs.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Motto: </a:t>
            </a:r>
            <a:r>
              <a:rPr lang="en-US" sz="2800" dirty="0" smtClean="0">
                <a:solidFill>
                  <a:schemeClr val="tx1"/>
                </a:solidFill>
              </a:rPr>
              <a:t>“We Serve”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Code of Ethics: </a:t>
            </a:r>
            <a:r>
              <a:rPr lang="en-US" sz="2800" dirty="0" smtClean="0">
                <a:solidFill>
                  <a:schemeClr val="tx1"/>
                </a:solidFill>
              </a:rPr>
              <a:t>LCI has a code of ethics which set the standard that Lions should aspire to adhere to.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Purposes: </a:t>
            </a:r>
            <a:r>
              <a:rPr lang="en-US" sz="2800" dirty="0" smtClean="0">
                <a:solidFill>
                  <a:schemeClr val="tx1"/>
                </a:solidFill>
              </a:rPr>
              <a:t>LCI has a list of purposes to convey why Lions clubs exist.</a:t>
            </a:r>
          </a:p>
          <a:p>
            <a:pPr algn="l"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990600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Who Lions Are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761999"/>
          </a:xfrm>
        </p:spPr>
        <p:txBody>
          <a:bodyPr>
            <a:normAutofit fontScale="90000"/>
          </a:bodyPr>
          <a:lstStyle/>
          <a:p>
            <a:pPr lvl="1"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52400" y="838200"/>
            <a:ext cx="8763000" cy="5486400"/>
          </a:xfrm>
          <a:solidFill>
            <a:srgbClr val="FFDB69"/>
          </a:solidFill>
        </p:spPr>
        <p:txBody>
          <a:bodyPr>
            <a:normAutofit/>
          </a:bodyPr>
          <a:lstStyle/>
          <a:p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4000" b="1" dirty="0" smtClean="0">
                <a:solidFill>
                  <a:schemeClr val="tx1"/>
                </a:solidFill>
              </a:rPr>
              <a:t>Motto: </a:t>
            </a:r>
            <a:r>
              <a:rPr lang="en-US" sz="4000" dirty="0" smtClean="0">
                <a:solidFill>
                  <a:schemeClr val="tx1"/>
                </a:solidFill>
              </a:rPr>
              <a:t>“We Serve”</a:t>
            </a:r>
            <a:endParaRPr lang="en-US" sz="4000" b="1" dirty="0" smtClean="0">
              <a:solidFill>
                <a:schemeClr val="tx1"/>
              </a:solidFill>
            </a:endParaRPr>
          </a:p>
          <a:p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3600" b="1" dirty="0" smtClean="0">
                <a:solidFill>
                  <a:schemeClr val="tx1"/>
                </a:solidFill>
              </a:rPr>
              <a:t>Five Pillars of Lions Clubs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endParaRPr lang="en-US" sz="3600" dirty="0" smtClean="0">
              <a:solidFill>
                <a:schemeClr val="tx1"/>
              </a:solidFill>
            </a:endParaRPr>
          </a:p>
          <a:p>
            <a:pPr algn="l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         Vision			      Diabetes</a:t>
            </a:r>
          </a:p>
          <a:p>
            <a:pPr algn="l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         Hunger			      Childhood Cancer</a:t>
            </a:r>
          </a:p>
          <a:p>
            <a:pPr algn="l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         Environment		</a:t>
            </a: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763000" cy="5486400"/>
          </a:xfrm>
          <a:solidFill>
            <a:srgbClr val="FFDB69"/>
          </a:solidFill>
        </p:spPr>
        <p:txBody>
          <a:bodyPr>
            <a:normAutofit/>
          </a:bodyPr>
          <a:lstStyle/>
          <a:p>
            <a:pPr marL="457200" indent="-457200" eaLnBrk="1" hangingPunct="1">
              <a:defRPr/>
            </a:pPr>
            <a:endParaRPr lang="en-US" sz="2600" b="0" dirty="0" smtClean="0">
              <a:cs typeface="Times New Roman" pitchFamily="18" charset="0"/>
            </a:endParaRPr>
          </a:p>
          <a:p>
            <a:pPr marL="228600" indent="-228600" eaLnBrk="1" hangingPunct="1">
              <a:buFontTx/>
              <a:buChar char="•"/>
              <a:defRPr/>
            </a:pPr>
            <a:endParaRPr lang="en-US" sz="2400" b="0" dirty="0" smtClean="0">
              <a:cs typeface="Times New Roman" pitchFamily="18" charset="0"/>
            </a:endParaRPr>
          </a:p>
          <a:p>
            <a:pPr marL="228600" indent="-228600" algn="l" eaLnBrk="1" hangingPunct="1">
              <a:buFont typeface="Arial" pitchFamily="34" charset="0"/>
              <a:buChar char="•"/>
              <a:defRPr/>
            </a:pPr>
            <a:r>
              <a:rPr lang="en-US" sz="2400" b="0" dirty="0" smtClean="0">
                <a:solidFill>
                  <a:schemeClr val="tx1"/>
                </a:solidFill>
                <a:cs typeface="Times New Roman" pitchFamily="18" charset="0"/>
              </a:rPr>
              <a:t>WE </a:t>
            </a:r>
            <a:r>
              <a:rPr lang="en-US" sz="2400" b="0" smtClean="0">
                <a:solidFill>
                  <a:schemeClr val="tx1"/>
                </a:solidFill>
                <a:cs typeface="Times New Roman" pitchFamily="18" charset="0"/>
              </a:rPr>
              <a:t>SERVE  (1954)</a:t>
            </a:r>
            <a:endParaRPr lang="en-US" sz="2400" b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228600" indent="-228600" algn="l" eaLnBrk="1" hangingPunct="1"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228600" indent="-228600" algn="l" eaLnBrk="1" hangingPunct="1">
              <a:buFont typeface="Arial" pitchFamily="34" charset="0"/>
              <a:buChar char="•"/>
              <a:defRPr/>
            </a:pPr>
            <a:r>
              <a:rPr lang="en-US" sz="2400" b="0" dirty="0" smtClean="0">
                <a:solidFill>
                  <a:schemeClr val="tx1"/>
                </a:solidFill>
                <a:cs typeface="Times New Roman" pitchFamily="18" charset="0"/>
              </a:rPr>
              <a:t>WHEREVER THERE’S A NEED—THERE’S A LION</a:t>
            </a:r>
          </a:p>
          <a:p>
            <a:pPr marL="228600" indent="-228600" algn="l" eaLnBrk="1" hangingPunct="1"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228600" indent="-228600" algn="l" eaLnBrk="1" hangingPunct="1">
              <a:buFont typeface="Arial" pitchFamily="34" charset="0"/>
              <a:buChar char="•"/>
              <a:defRPr/>
            </a:pPr>
            <a:r>
              <a:rPr lang="en-US" sz="2400" b="0" dirty="0" smtClean="0">
                <a:solidFill>
                  <a:schemeClr val="tx1"/>
                </a:solidFill>
                <a:cs typeface="Times New Roman" pitchFamily="18" charset="0"/>
              </a:rPr>
              <a:t>WE CHANGE PEOPLE’S LIVES!</a:t>
            </a:r>
          </a:p>
          <a:p>
            <a:pPr marL="457200" indent="-457200" eaLnBrk="1" hangingPunct="1">
              <a:defRPr/>
            </a:pPr>
            <a:endParaRPr lang="en-US" sz="2600" b="0" dirty="0" smtClean="0">
              <a:cs typeface="Times New Roman" pitchFamily="18" charset="0"/>
            </a:endParaRPr>
          </a:p>
          <a:p>
            <a:pPr marL="457200" indent="-457200" eaLnBrk="1" hangingPunct="1">
              <a:defRPr/>
            </a:pPr>
            <a:endParaRPr lang="en-US" sz="2400" dirty="0" smtClean="0"/>
          </a:p>
          <a:p>
            <a:pPr marL="457200" indent="-457200" algn="ctr" eaLnBrk="1" hangingPunct="1">
              <a:defRPr/>
            </a:pPr>
            <a:endParaRPr lang="en-US" sz="2400" b="0" dirty="0" smtClean="0"/>
          </a:p>
          <a:p>
            <a:pPr marL="457200" indent="-457200" eaLnBrk="1" hangingPunct="1">
              <a:defRPr/>
            </a:pPr>
            <a:endParaRPr lang="en-US" sz="2400" b="0" dirty="0" smtClean="0"/>
          </a:p>
        </p:txBody>
      </p:sp>
      <p:pic>
        <p:nvPicPr>
          <p:cNvPr id="23556" name="Picture 4" descr="C:\Documents and Settings\KHeyne\My Documents\My Pictures\LCI Photos\LH Brand Photos\RWU8932RT2.jpg"/>
          <p:cNvPicPr>
            <a:picLocks noChangeAspect="1" noChangeArrowheads="1"/>
          </p:cNvPicPr>
          <p:nvPr/>
        </p:nvPicPr>
        <p:blipFill>
          <a:blip r:embed="rId2" cstate="print"/>
          <a:srcRect t="8072"/>
          <a:stretch>
            <a:fillRect/>
          </a:stretch>
        </p:blipFill>
        <p:spPr bwMode="auto">
          <a:xfrm>
            <a:off x="6282966" y="1676400"/>
            <a:ext cx="263243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914401"/>
            <a:ext cx="7772400" cy="68579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LIONS MOTTOS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763000" cy="5486400"/>
          </a:xfrm>
          <a:solidFill>
            <a:srgbClr val="FFDB69"/>
          </a:solidFill>
        </p:spPr>
        <p:txBody>
          <a:bodyPr>
            <a:normAutofit/>
          </a:bodyPr>
          <a:lstStyle/>
          <a:p>
            <a:pPr marL="457200" indent="-457200" eaLnBrk="1" hangingPunct="1">
              <a:defRPr/>
            </a:pPr>
            <a:endParaRPr lang="en-US" sz="2600" b="0" dirty="0" smtClean="0">
              <a:cs typeface="Times New Roman" pitchFamily="18" charset="0"/>
            </a:endParaRPr>
          </a:p>
          <a:p>
            <a:pPr marL="228600" indent="-228600" eaLnBrk="1" hangingPunct="1">
              <a:buFontTx/>
              <a:buChar char="•"/>
              <a:defRPr/>
            </a:pPr>
            <a:endParaRPr lang="en-US" sz="2400" b="0" dirty="0" smtClean="0">
              <a:cs typeface="Times New Roman" pitchFamily="18" charset="0"/>
            </a:endParaRPr>
          </a:p>
          <a:p>
            <a:pPr marL="228600" indent="-228600" algn="l" eaLnBrk="1" hangingPunct="1">
              <a:buFont typeface="Arial" pitchFamily="34" charset="0"/>
              <a:buChar char="•"/>
              <a:defRPr/>
            </a:pPr>
            <a: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  <a:t>L</a:t>
            </a:r>
            <a:r>
              <a:rPr lang="en-US" sz="2400" b="0" dirty="0" smtClean="0">
                <a:solidFill>
                  <a:schemeClr val="tx1"/>
                </a:solidFill>
                <a:cs typeface="Times New Roman" pitchFamily="18" charset="0"/>
              </a:rPr>
              <a:t>:   Liberty</a:t>
            </a:r>
          </a:p>
          <a:p>
            <a:pPr marL="228600" indent="-228600" algn="l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:    Intelligence</a:t>
            </a:r>
          </a:p>
          <a:p>
            <a:pPr marL="228600" indent="-228600" algn="l" eaLnBrk="1" hangingPunct="1">
              <a:buFont typeface="Arial" pitchFamily="34" charset="0"/>
              <a:buChar char="•"/>
              <a:defRPr/>
            </a:pPr>
            <a: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  <a:t>O</a:t>
            </a:r>
            <a:r>
              <a:rPr lang="en-US" sz="2400" b="0" dirty="0" smtClean="0">
                <a:solidFill>
                  <a:schemeClr val="tx1"/>
                </a:solidFill>
                <a:cs typeface="Times New Roman" pitchFamily="18" charset="0"/>
              </a:rPr>
              <a:t>: Our </a:t>
            </a:r>
          </a:p>
          <a:p>
            <a:pPr marL="228600" indent="-228600" algn="l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:  </a:t>
            </a:r>
            <a:r>
              <a:rPr lang="en-US" sz="2400" b="0" dirty="0" smtClean="0">
                <a:solidFill>
                  <a:schemeClr val="tx1"/>
                </a:solidFill>
                <a:cs typeface="Times New Roman" pitchFamily="18" charset="0"/>
              </a:rPr>
              <a:t>Nation’s</a:t>
            </a:r>
          </a:p>
          <a:p>
            <a:pPr marL="228600" indent="-228600" algn="l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:   Safety</a:t>
            </a:r>
            <a:endParaRPr lang="en-US" sz="2400" b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228600" indent="-228600" algn="l" eaLnBrk="1" hangingPunct="1"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228600" indent="-228600" algn="l" eaLnBrk="1" hangingPunct="1"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228600" indent="-228600" algn="l" eaLnBrk="1" hangingPunct="1">
              <a:buFont typeface="Arial" pitchFamily="34" charset="0"/>
              <a:buChar char="•"/>
              <a:defRPr/>
            </a:pPr>
            <a:endParaRPr lang="en-US" sz="2400" b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457200" indent="-457200" eaLnBrk="1" hangingPunct="1">
              <a:defRPr/>
            </a:pPr>
            <a:endParaRPr lang="en-US" sz="2600" b="0" dirty="0" smtClean="0">
              <a:cs typeface="Times New Roman" pitchFamily="18" charset="0"/>
            </a:endParaRPr>
          </a:p>
          <a:p>
            <a:pPr marL="457200" indent="-457200" eaLnBrk="1" hangingPunct="1">
              <a:defRPr/>
            </a:pPr>
            <a:endParaRPr lang="en-US" sz="2400" dirty="0" smtClean="0"/>
          </a:p>
          <a:p>
            <a:pPr marL="457200" indent="-457200" algn="ctr" eaLnBrk="1" hangingPunct="1">
              <a:defRPr/>
            </a:pPr>
            <a:endParaRPr lang="en-US" sz="2400" b="0" dirty="0" smtClean="0"/>
          </a:p>
          <a:p>
            <a:pPr marL="457200" indent="-457200" eaLnBrk="1" hangingPunct="1">
              <a:defRPr/>
            </a:pPr>
            <a:endParaRPr lang="en-US" sz="2400" b="0" dirty="0" smtClean="0"/>
          </a:p>
        </p:txBody>
      </p:sp>
      <p:pic>
        <p:nvPicPr>
          <p:cNvPr id="23556" name="Picture 4" descr="C:\Documents and Settings\KHeyne\My Documents\My Pictures\LCI Photos\LH Brand Photos\RWU8932RT2.jpg"/>
          <p:cNvPicPr>
            <a:picLocks noChangeAspect="1" noChangeArrowheads="1"/>
          </p:cNvPicPr>
          <p:nvPr/>
        </p:nvPicPr>
        <p:blipFill>
          <a:blip r:embed="rId2" cstate="print"/>
          <a:srcRect t="8072"/>
          <a:stretch>
            <a:fillRect/>
          </a:stretch>
        </p:blipFill>
        <p:spPr bwMode="auto">
          <a:xfrm>
            <a:off x="6282966" y="1676400"/>
            <a:ext cx="263243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914401"/>
            <a:ext cx="7772400" cy="68579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LIONS SLOGAN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686800" cy="5562600"/>
          </a:xfrm>
          <a:solidFill>
            <a:srgbClr val="FFDB69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The benefits of Lions Clubs membership are numerous, and include:</a:t>
            </a:r>
          </a:p>
          <a:p>
            <a:pPr marL="915988" algn="l"/>
            <a:r>
              <a:rPr lang="en-US" sz="3400" dirty="0" smtClean="0">
                <a:solidFill>
                  <a:schemeClr val="tx1"/>
                </a:solidFill>
              </a:rPr>
              <a:t>Helping those in need</a:t>
            </a:r>
          </a:p>
          <a:p>
            <a:pPr marL="915988" algn="l"/>
            <a:r>
              <a:rPr lang="en-US" sz="3400" dirty="0" smtClean="0">
                <a:solidFill>
                  <a:schemeClr val="tx1"/>
                </a:solidFill>
              </a:rPr>
              <a:t>Making a difference in your community</a:t>
            </a:r>
          </a:p>
          <a:p>
            <a:pPr marL="915988" algn="l"/>
            <a:r>
              <a:rPr lang="en-US" sz="3400" dirty="0" smtClean="0">
                <a:solidFill>
                  <a:schemeClr val="tx1"/>
                </a:solidFill>
              </a:rPr>
              <a:t>Having an impact on those in need worldwide</a:t>
            </a:r>
          </a:p>
          <a:p>
            <a:pPr marL="915988" algn="l"/>
            <a:r>
              <a:rPr lang="en-US" sz="3400" dirty="0" smtClean="0">
                <a:solidFill>
                  <a:schemeClr val="tx1"/>
                </a:solidFill>
              </a:rPr>
              <a:t>Developing leadership skills</a:t>
            </a:r>
          </a:p>
          <a:p>
            <a:pPr marL="915988" algn="l"/>
            <a:r>
              <a:rPr lang="en-US" sz="3400" dirty="0" smtClean="0">
                <a:solidFill>
                  <a:schemeClr val="tx1"/>
                </a:solidFill>
              </a:rPr>
              <a:t>Enhancing communication skills</a:t>
            </a:r>
          </a:p>
          <a:p>
            <a:pPr marL="915988" algn="l"/>
            <a:r>
              <a:rPr lang="en-US" sz="3400" dirty="0" smtClean="0">
                <a:solidFill>
                  <a:schemeClr val="tx1"/>
                </a:solidFill>
              </a:rPr>
              <a:t>Utilizing planning and organization skills</a:t>
            </a:r>
          </a:p>
          <a:p>
            <a:pPr marL="915988" algn="l"/>
            <a:r>
              <a:rPr lang="en-US" sz="3400" dirty="0" smtClean="0">
                <a:solidFill>
                  <a:schemeClr val="tx1"/>
                </a:solidFill>
              </a:rPr>
              <a:t>Working hands-on to meet community needs</a:t>
            </a:r>
          </a:p>
          <a:p>
            <a:pPr marL="915988" algn="l"/>
            <a:r>
              <a:rPr lang="en-US" sz="3400" dirty="0" smtClean="0">
                <a:solidFill>
                  <a:schemeClr val="tx1"/>
                </a:solidFill>
              </a:rPr>
              <a:t>Meeting new people</a:t>
            </a:r>
          </a:p>
          <a:p>
            <a:pPr marL="915988" algn="l"/>
            <a:r>
              <a:rPr lang="en-US" sz="3400" dirty="0" smtClean="0">
                <a:solidFill>
                  <a:schemeClr val="tx1"/>
                </a:solidFill>
              </a:rPr>
              <a:t>Opportunities to network</a:t>
            </a:r>
          </a:p>
          <a:p>
            <a:pPr marL="915988" algn="l"/>
            <a:r>
              <a:rPr lang="en-US" sz="3400" dirty="0" smtClean="0">
                <a:solidFill>
                  <a:schemeClr val="tx1"/>
                </a:solidFill>
              </a:rPr>
              <a:t>Opportunities to travel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1"/>
            <a:ext cx="7772400" cy="762000"/>
          </a:xfrm>
        </p:spPr>
        <p:txBody>
          <a:bodyPr>
            <a:normAutofit/>
          </a:bodyPr>
          <a:lstStyle/>
          <a:p>
            <a:r>
              <a:rPr sz="3200" dirty="0" smtClean="0"/>
              <a:t>Membership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8839200" cy="5562600"/>
          </a:xfrm>
          <a:solidFill>
            <a:srgbClr val="FFDB69"/>
          </a:solidFill>
        </p:spPr>
        <p:txBody>
          <a:bodyPr>
            <a:normAutofit/>
          </a:bodyPr>
          <a:lstStyle/>
          <a:p>
            <a:r>
              <a:rPr dirty="0" smtClean="0"/>
              <a:t>Lions Clubs International</a:t>
            </a:r>
            <a:endParaRPr lang="en-US" dirty="0"/>
          </a:p>
        </p:txBody>
      </p:sp>
      <p:pic>
        <p:nvPicPr>
          <p:cNvPr id="8" name="Picture Placeholder 7" descr="LionsPPT_banner_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361032" y="2604806"/>
            <a:ext cx="8421936" cy="1648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14401"/>
            <a:ext cx="8839200" cy="914399"/>
          </a:xfrm>
          <a:solidFill>
            <a:srgbClr val="FFDB69"/>
          </a:solidFill>
        </p:spPr>
        <p:txBody>
          <a:bodyPr/>
          <a:lstStyle/>
          <a:p>
            <a:r>
              <a:rPr dirty="0" smtClean="0"/>
              <a:t>Name and Logo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1752600"/>
            <a:ext cx="8839200" cy="1447800"/>
          </a:xfrm>
          <a:prstGeom prst="rect">
            <a:avLst/>
          </a:prstGeom>
          <a:solidFill>
            <a:srgbClr val="FFDB6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Lions logo consists of a gold “L” on a blue field surrounded by a gold circle. </a:t>
            </a: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/>
              <a:t>On either side of the circle is the profile of a Lion’s Head, one looking back upon a proud past, and the other looking optimistically toward the future.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2400" y="3124200"/>
            <a:ext cx="8839200" cy="3276600"/>
          </a:xfrm>
          <a:solidFill>
            <a:srgbClr val="FFDB69"/>
          </a:solidFill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The official name of the association is 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“The International Association of Lions Clubs,” or simply 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“Lions Clubs International,” (LCI).</a:t>
            </a: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The name “LIONS’ was chosen in 1917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on a secret ballot over several others because 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 the Lion stood for: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STRENGTH; COURAGE; FIDELITY; and VITAL ACTION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LCI_emblem_2C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3124200"/>
            <a:ext cx="2253009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CI Eco Template">
  <a:themeElements>
    <a:clrScheme name="Custom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3562</TotalTime>
  <Words>1141</Words>
  <Application>Microsoft Office PowerPoint</Application>
  <PresentationFormat>Letter Paper (8.5x11 in)</PresentationFormat>
  <Paragraphs>227</Paragraphs>
  <Slides>25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LCI Eco Template</vt:lpstr>
      <vt:lpstr>Office Theme</vt:lpstr>
      <vt:lpstr>Member Orientation</vt:lpstr>
      <vt:lpstr>    </vt:lpstr>
      <vt:lpstr>    </vt:lpstr>
      <vt:lpstr>    </vt:lpstr>
      <vt:lpstr>LIONS MOTTOS</vt:lpstr>
      <vt:lpstr>LIONS SLOGAN</vt:lpstr>
      <vt:lpstr>Membership</vt:lpstr>
      <vt:lpstr>Lions Clubs International</vt:lpstr>
      <vt:lpstr>Name and Logo</vt:lpstr>
      <vt:lpstr>Lions Clubs History</vt:lpstr>
      <vt:lpstr>Lions Clubs History: Today</vt:lpstr>
      <vt:lpstr>Organizational Structure</vt:lpstr>
      <vt:lpstr>District and Multiple District</vt:lpstr>
      <vt:lpstr>Multiple District 5M</vt:lpstr>
      <vt:lpstr>District 5M10: Minnesota &amp; NW Ontario</vt:lpstr>
      <vt:lpstr>Traditions: Lions Clubs </vt:lpstr>
      <vt:lpstr>Traditions: 5M10 Lions Club </vt:lpstr>
      <vt:lpstr>Elections: 5M10 Lions Clubs</vt:lpstr>
      <vt:lpstr>Fundraising Activities</vt:lpstr>
      <vt:lpstr>Service Activities</vt:lpstr>
      <vt:lpstr>Organizations &amp; Charities Supported:</vt:lpstr>
      <vt:lpstr>Organizations &amp; Charities Supported:</vt:lpstr>
      <vt:lpstr>Lions Member Recruitment</vt:lpstr>
      <vt:lpstr>Member Mentoring  </vt:lpstr>
      <vt:lpstr>Member Orientation</vt:lpstr>
    </vt:vector>
  </TitlesOfParts>
  <Company>Lions Clubs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 Heyne</dc:creator>
  <cp:lastModifiedBy>steve</cp:lastModifiedBy>
  <cp:revision>273</cp:revision>
  <dcterms:created xsi:type="dcterms:W3CDTF">2011-03-29T14:17:54Z</dcterms:created>
  <dcterms:modified xsi:type="dcterms:W3CDTF">2019-06-27T18:42:26Z</dcterms:modified>
</cp:coreProperties>
</file>