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32.xml" ContentType="application/vnd.openxmlformats-officedocument.presentationml.tag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33.xml" ContentType="application/vnd.openxmlformats-officedocument.presentationml.tags+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34.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35.xml" ContentType="application/vnd.openxmlformats-officedocument.presentationml.tags+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36.xml" ContentType="application/vnd.openxmlformats-officedocument.presentationml.tags+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37.xml" ContentType="application/vnd.openxmlformats-officedocument.presentationml.tags+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38.xml" ContentType="application/vnd.openxmlformats-officedocument.presentationml.tags+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39.xml" ContentType="application/vnd.openxmlformats-officedocument.presentationml.tags+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40.xml" ContentType="application/vnd.openxmlformats-officedocument.presentationml.tags+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41.xml" ContentType="application/vnd.openxmlformats-officedocument.presentationml.tags+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42.xml" ContentType="application/vnd.openxmlformats-officedocument.presentationml.tags+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43.xml" ContentType="application/vnd.openxmlformats-officedocument.presentationml.tags+xml"/>
  <Override PartName="/ppt/notesSlides/notesSlide2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44.xml" ContentType="application/vnd.openxmlformats-officedocument.presentationml.tags+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45.xml" ContentType="application/vnd.openxmlformats-officedocument.presentationml.tags+xml"/>
  <Override PartName="/ppt/notesSlides/notesSlide3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46.xml" ContentType="application/vnd.openxmlformats-officedocument.presentationml.tags+xml"/>
  <Override PartName="/ppt/notesSlides/notesSlide3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47.xml" ContentType="application/vnd.openxmlformats-officedocument.presentationml.tags+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ags/tag48.xml" ContentType="application/vnd.openxmlformats-officedocument.presentationml.tags+xml"/>
  <Override PartName="/ppt/notesSlides/notesSlide3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tags/tag49.xml" ContentType="application/vnd.openxmlformats-officedocument.presentationml.tags+xml"/>
  <Override PartName="/ppt/notesSlides/notesSlide3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ags/tag50.xml" ContentType="application/vnd.openxmlformats-officedocument.presentationml.tags+xml"/>
  <Override PartName="/ppt/notesSlides/notesSlide3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51.xml" ContentType="application/vnd.openxmlformats-officedocument.presentationml.tags+xml"/>
  <Override PartName="/ppt/notesSlides/notesSlide3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ags/tag52.xml" ContentType="application/vnd.openxmlformats-officedocument.presentationml.tags+xml"/>
  <Override PartName="/ppt/notesSlides/notesSlide3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ags/tag53.xml" ContentType="application/vnd.openxmlformats-officedocument.presentationml.tags+xml"/>
  <Override PartName="/ppt/notesSlides/notesSlide3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ags/tag54.xml" ContentType="application/vnd.openxmlformats-officedocument.presentationml.tags+xml"/>
  <Override PartName="/ppt/notesSlides/notesSlide4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ags/tag55.xml" ContentType="application/vnd.openxmlformats-officedocument.presentationml.tags+xml"/>
  <Override PartName="/ppt/notesSlides/notesSlide4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ags/tag56.xml" ContentType="application/vnd.openxmlformats-officedocument.presentationml.tags+xml"/>
  <Override PartName="/ppt/notesSlides/notesSlide42.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ags/tag57.xml" ContentType="application/vnd.openxmlformats-officedocument.presentationml.tags+xml"/>
  <Override PartName="/ppt/notesSlides/notesSlide43.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tags/tag58.xml" ContentType="application/vnd.openxmlformats-officedocument.presentationml.tags+xml"/>
  <Override PartName="/ppt/notesSlides/notesSlide4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tags/tag59.xml" ContentType="application/vnd.openxmlformats-officedocument.presentationml.tags+xml"/>
  <Override PartName="/ppt/notesSlides/notesSlide45.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tags/tag60.xml" ContentType="application/vnd.openxmlformats-officedocument.presentationml.tags+xml"/>
  <Override PartName="/ppt/notesSlides/notesSlide46.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tags/tag61.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handoutMasterIdLst>
    <p:handoutMasterId r:id="rId51"/>
  </p:handoutMasterIdLst>
  <p:sldIdLst>
    <p:sldId id="427" r:id="rId2"/>
    <p:sldId id="319" r:id="rId3"/>
    <p:sldId id="320" r:id="rId4"/>
    <p:sldId id="313" r:id="rId5"/>
    <p:sldId id="402" r:id="rId6"/>
    <p:sldId id="403" r:id="rId7"/>
    <p:sldId id="386" r:id="rId8"/>
    <p:sldId id="446" r:id="rId9"/>
    <p:sldId id="406" r:id="rId10"/>
    <p:sldId id="385" r:id="rId11"/>
    <p:sldId id="268" r:id="rId12"/>
    <p:sldId id="417" r:id="rId13"/>
    <p:sldId id="391" r:id="rId14"/>
    <p:sldId id="428" r:id="rId15"/>
    <p:sldId id="429" r:id="rId16"/>
    <p:sldId id="430" r:id="rId17"/>
    <p:sldId id="431" r:id="rId18"/>
    <p:sldId id="435" r:id="rId19"/>
    <p:sldId id="280" r:id="rId20"/>
    <p:sldId id="344" r:id="rId21"/>
    <p:sldId id="345" r:id="rId22"/>
    <p:sldId id="439" r:id="rId23"/>
    <p:sldId id="440" r:id="rId24"/>
    <p:sldId id="441" r:id="rId25"/>
    <p:sldId id="432" r:id="rId26"/>
    <p:sldId id="442" r:id="rId27"/>
    <p:sldId id="394" r:id="rId28"/>
    <p:sldId id="396" r:id="rId29"/>
    <p:sldId id="351" r:id="rId30"/>
    <p:sldId id="359" r:id="rId31"/>
    <p:sldId id="426" r:id="rId32"/>
    <p:sldId id="292" r:id="rId33"/>
    <p:sldId id="381" r:id="rId34"/>
    <p:sldId id="419" r:id="rId35"/>
    <p:sldId id="365" r:id="rId36"/>
    <p:sldId id="364" r:id="rId37"/>
    <p:sldId id="443" r:id="rId38"/>
    <p:sldId id="366" r:id="rId39"/>
    <p:sldId id="284" r:id="rId40"/>
    <p:sldId id="305" r:id="rId41"/>
    <p:sldId id="398" r:id="rId42"/>
    <p:sldId id="369" r:id="rId43"/>
    <p:sldId id="445" r:id="rId44"/>
    <p:sldId id="306" r:id="rId45"/>
    <p:sldId id="449" r:id="rId46"/>
    <p:sldId id="448" r:id="rId47"/>
    <p:sldId id="414" r:id="rId48"/>
    <p:sldId id="450" r:id="rId4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autoAdjust="0"/>
  </p:normalViewPr>
  <p:slideViewPr>
    <p:cSldViewPr snapToGrid="0">
      <p:cViewPr varScale="1">
        <p:scale>
          <a:sx n="67" d="100"/>
          <a:sy n="67" d="100"/>
        </p:scale>
        <p:origin x="568" y="44"/>
      </p:cViewPr>
      <p:guideLst/>
    </p:cSldViewPr>
  </p:slideViewPr>
  <p:outlineViewPr>
    <p:cViewPr>
      <p:scale>
        <a:sx n="33" d="100"/>
        <a:sy n="33" d="100"/>
      </p:scale>
      <p:origin x="0" y="-3486"/>
    </p:cViewPr>
  </p:outlineViewPr>
  <p:notesTextViewPr>
    <p:cViewPr>
      <p:scale>
        <a:sx n="1" d="1"/>
        <a:sy n="1" d="1"/>
      </p:scale>
      <p:origin x="0" y="0"/>
    </p:cViewPr>
  </p:notesTextViewPr>
  <p:notesViewPr>
    <p:cSldViewPr snapToGrid="0">
      <p:cViewPr varScale="1">
        <p:scale>
          <a:sx n="58" d="100"/>
          <a:sy n="58" d="100"/>
        </p:scale>
        <p:origin x="22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Lst>
  <dgm:cxnLst>
    <dgm:cxn modelId="{412D7570-2CAF-49C9-8208-108EB915B1B7}" type="presOf" srcId="{EE030BBD-CC10-48B5-BE47-80E41777220A}" destId="{4718474C-CCF3-4B29-A69B-BE6E44EB506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19D9F53-1822-4C8D-8045-7612432769A2}" type="presOf" srcId="{EE030BBD-CC10-48B5-BE47-80E41777220A}" destId="{4718474C-CCF3-4B29-A69B-BE6E44EB506B}" srcOrd="0" destOrd="0" presId="urn:microsoft.com/office/officeart/2005/8/layout/vList2"/>
    <dgm:cxn modelId="{8167A7DD-A2E3-4181-BAB1-2405F98A029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CDB2A31-F5C2-46F9-BF62-9547AE41943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08A9DB0-EE0D-4378-8EAD-D9F97447281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585229F3-57D2-4BF8-A644-AEE5218A60D1}" type="presOf" srcId="{CA18C304-790A-426F-BDC0-F1EA5BD4F17B}" destId="{BB70550F-8890-47CC-B5F1-2A73E13ED811}" srcOrd="0" destOrd="0" presId="urn:microsoft.com/office/officeart/2005/8/layout/vList2"/>
    <dgm:cxn modelId="{45FB99E6-1CD4-4EF2-AEEC-DF23475F8E6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12F0F60-C89C-4897-9B30-5350ADD4996D}" type="presOf" srcId="{EE030BBD-CC10-48B5-BE47-80E41777220A}" destId="{4718474C-CCF3-4B29-A69B-BE6E44EB506B}" srcOrd="0" destOrd="0" presId="urn:microsoft.com/office/officeart/2005/8/layout/vList2"/>
    <dgm:cxn modelId="{190F3976-2BF3-4F88-A00A-9B9CBBE7C15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F6AB2C-6A72-41EB-AFB7-E7A47EC56B3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44848D1-BF1C-43E6-84B9-517C990F0D73}" type="presOf" srcId="{CA18C304-790A-426F-BDC0-F1EA5BD4F17B}" destId="{BB70550F-8890-47CC-B5F1-2A73E13ED811}" srcOrd="0" destOrd="0" presId="urn:microsoft.com/office/officeart/2005/8/layout/vList2"/>
    <dgm:cxn modelId="{DD69E9D1-EF65-48DE-9350-DF188D66D40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4833556-1F66-4D51-B1BE-37FC1905D2A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Welcome</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B140D3D-D7B7-4348-8BD9-21CAFB5EF592}" type="presOf" srcId="{CA18C304-790A-426F-BDC0-F1EA5BD4F17B}" destId="{BB70550F-8890-47CC-B5F1-2A73E13ED811}" srcOrd="0" destOrd="0" presId="urn:microsoft.com/office/officeart/2005/8/layout/vList2"/>
    <dgm:cxn modelId="{412D7570-2CAF-49C9-8208-108EB915B1B7}"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5FD7806-5A8A-4396-BC33-661798C1618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6696D11-D3FD-40CF-9A26-820414260C90}" type="presOf" srcId="{CA18C304-790A-426F-BDC0-F1EA5BD4F17B}" destId="{BB70550F-8890-47CC-B5F1-2A73E13ED811}" srcOrd="0" destOrd="0" presId="urn:microsoft.com/office/officeart/2005/8/layout/vList2"/>
    <dgm:cxn modelId="{8B642735-E915-4342-AEC9-1EC4C1C3DD3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C90AEE4-FB28-473E-9329-52ADF63DA5C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6696D11-D3FD-40CF-9A26-820414260C90}" type="presOf" srcId="{CA18C304-790A-426F-BDC0-F1EA5BD4F17B}" destId="{BB70550F-8890-47CC-B5F1-2A73E13ED811}" srcOrd="0" destOrd="0" presId="urn:microsoft.com/office/officeart/2005/8/layout/vList2"/>
    <dgm:cxn modelId="{8B642735-E915-4342-AEC9-1EC4C1C3DD3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C90AEE4-FB28-473E-9329-52ADF63DA5C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A888E1E-5739-4384-AB1A-67C9AEAA3B7F}" type="presOf" srcId="{CA18C304-790A-426F-BDC0-F1EA5BD4F17B}" destId="{BB70550F-8890-47CC-B5F1-2A73E13ED811}" srcOrd="0" destOrd="0" presId="urn:microsoft.com/office/officeart/2005/8/layout/vList2"/>
    <dgm:cxn modelId="{FCEA5C64-C19C-4C6E-A4BB-CFB78B3F250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8EAD13F-D91A-4BE1-9DC5-45A6A17EBA6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B58D0A5-3165-4FE8-91B3-F7F0E3F911CE}" type="presOf" srcId="{CA18C304-790A-426F-BDC0-F1EA5BD4F17B}" destId="{BB70550F-8890-47CC-B5F1-2A73E13ED811}" srcOrd="0" destOrd="0" presId="urn:microsoft.com/office/officeart/2005/8/layout/vList2"/>
    <dgm:cxn modelId="{44EBD5B9-112F-4DA4-ADCF-CC9242C390B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DB42824-77D2-4655-AAC1-6771F1369F9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Effective Meetings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AF0CFAC-9C3C-4C48-83D5-2D93F8083FE7}" type="presOf" srcId="{CA18C304-790A-426F-BDC0-F1EA5BD4F17B}" destId="{BB70550F-8890-47CC-B5F1-2A73E13ED811}" srcOrd="0" destOrd="0" presId="urn:microsoft.com/office/officeart/2005/8/layout/vList2"/>
    <dgm:cxn modelId="{3E5733D3-CD73-441E-ADEB-EEAB31D89D0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A204C5E-7E04-4FFD-A88F-D8DD01E858F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Committees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C1FAA1B-AFBE-436E-AE94-AFB0CEE46117}" type="presOf" srcId="{CA18C304-790A-426F-BDC0-F1EA5BD4F17B}" destId="{BB70550F-8890-47CC-B5F1-2A73E13ED811}" srcOrd="0" destOrd="0" presId="urn:microsoft.com/office/officeart/2005/8/layout/vList2"/>
    <dgm:cxn modelId="{82FA2A93-3FE6-4271-9072-BD33B1409EB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C50CFF1-424E-428C-A316-994C4CE4A48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Objectives </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8CABC9F-3F50-40D3-8D68-48E352E615D2}" type="presOf" srcId="{EE030BBD-CC10-48B5-BE47-80E41777220A}" destId="{4718474C-CCF3-4B29-A69B-BE6E44EB506B}" srcOrd="0" destOrd="0" presId="urn:microsoft.com/office/officeart/2005/8/layout/vList2"/>
    <dgm:cxn modelId="{6D53FFDD-44DA-49F0-A7A1-9A1ADBF381B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F1B162E-D213-4A02-9212-E0B64E72DEA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Committees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59E6C6F-53FD-421C-BE21-5FEB76B6461B}" type="presOf" srcId="{CA18C304-790A-426F-BDC0-F1EA5BD4F17B}" destId="{BB70550F-8890-47CC-B5F1-2A73E13ED811}" srcOrd="0" destOrd="0" presId="urn:microsoft.com/office/officeart/2005/8/layout/vList2"/>
    <dgm:cxn modelId="{4D9EE089-B18E-4E17-A328-8268E911FB2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83C2ADF-D67E-4C41-8E43-9ABA4700232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Committees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AEEA9841-BF19-46CB-9CA1-042BB880384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B629FE9-D2BF-4F1D-9831-25889590C663}" type="presOf" srcId="{CA18C304-790A-426F-BDC0-F1EA5BD4F17B}" destId="{BB70550F-8890-47CC-B5F1-2A73E13ED811}" srcOrd="0" destOrd="0" presId="urn:microsoft.com/office/officeart/2005/8/layout/vList2"/>
    <dgm:cxn modelId="{AEBD76E2-6E97-4BEC-BB4A-E93C69F2A91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Committees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2A90356-DC4B-4028-999E-878F87E8A64B}" type="presOf" srcId="{CA18C304-790A-426F-BDC0-F1EA5BD4F17B}" destId="{BB70550F-8890-47CC-B5F1-2A73E13ED811}" srcOrd="0" destOrd="0" presId="urn:microsoft.com/office/officeart/2005/8/layout/vList2"/>
    <dgm:cxn modelId="{9680EEDE-C8FD-44B5-BE85-E4EDAFB243A3}"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1A0AF223-862F-46D7-B5DF-2B006D43227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Committees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16E4E8D-2FFA-4C71-9710-539E56A69D2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1E6643F5-7716-47E7-A01C-20E62577E3FA}" type="presOf" srcId="{EE030BBD-CC10-48B5-BE47-80E41777220A}" destId="{4718474C-CCF3-4B29-A69B-BE6E44EB506B}" srcOrd="0" destOrd="0" presId="urn:microsoft.com/office/officeart/2005/8/layout/vList2"/>
    <dgm:cxn modelId="{481EA63B-3B20-4F05-9DC9-2B05CF8FA3D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Committees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9433813-A6BE-4705-B61E-F9AE8CD80324}" type="presOf" srcId="{CA18C304-790A-426F-BDC0-F1EA5BD4F17B}" destId="{BB70550F-8890-47CC-B5F1-2A73E13ED811}" srcOrd="0" destOrd="0" presId="urn:microsoft.com/office/officeart/2005/8/layout/vList2"/>
    <dgm:cxn modelId="{F24C7D90-6B4D-4F0E-B78D-BB536834B50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3518358-C6CE-4E0F-94F0-A2BD0DD85DB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Elections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B257A60C-4E55-4463-875B-4A50F2DDB2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8253DE1-FEB3-4A05-B4D3-649C1242C85B}" type="presOf" srcId="{CA18C304-790A-426F-BDC0-F1EA5BD4F17B}" destId="{BB70550F-8890-47CC-B5F1-2A73E13ED811}" srcOrd="0" destOrd="0" presId="urn:microsoft.com/office/officeart/2005/8/layout/vList2"/>
    <dgm:cxn modelId="{A41B55D1-D1F6-4D44-99FA-F0C6EC0B73D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Elections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B257A60C-4E55-4463-875B-4A50F2DDB2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8253DE1-FEB3-4A05-B4D3-649C1242C85B}" type="presOf" srcId="{CA18C304-790A-426F-BDC0-F1EA5BD4F17B}" destId="{BB70550F-8890-47CC-B5F1-2A73E13ED811}" srcOrd="0" destOrd="0" presId="urn:microsoft.com/office/officeart/2005/8/layout/vList2"/>
    <dgm:cxn modelId="{A41B55D1-D1F6-4D44-99FA-F0C6EC0B73D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 Beyond Your Club</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8FBCF63-B946-404B-B1D1-92409934CB62}" type="presOf" srcId="{CA18C304-790A-426F-BDC0-F1EA5BD4F17B}" destId="{BB70550F-8890-47CC-B5F1-2A73E13ED811}" srcOrd="0" destOrd="0" presId="urn:microsoft.com/office/officeart/2005/8/layout/vList2"/>
    <dgm:cxn modelId="{87B7F18E-EE0C-46D7-833C-2789C4C371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AC2E251D-85CD-442A-B814-E664258D28B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056C531-A56E-48FD-BE28-88251E80015F}" type="presOf" srcId="{CA18C304-790A-426F-BDC0-F1EA5BD4F17B}" destId="{BB70550F-8890-47CC-B5F1-2A73E13ED811}" srcOrd="0" destOrd="0" presId="urn:microsoft.com/office/officeart/2005/8/layout/vList2"/>
    <dgm:cxn modelId="{2E66F737-D040-4CE2-B443-615F778E13F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598BDF0-9303-4036-A46F-7EB93FA59A0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21382156-986A-43A6-A7BE-9E7DF9A8E68D}" type="presOf" srcId="{CA18C304-790A-426F-BDC0-F1EA5BD4F17B}" destId="{BB70550F-8890-47CC-B5F1-2A73E13ED811}" srcOrd="0" destOrd="0" presId="urn:microsoft.com/office/officeart/2005/8/layout/vList2"/>
    <dgm:cxn modelId="{EDA111BD-4644-4883-9E86-F01BA6E73DD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F90C137-B96F-4AD4-B1D6-204AF0C1DCA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This training will include:</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E12BC07-7B60-4462-9CB2-404C709A9330}" type="presOf" srcId="{CA18C304-790A-426F-BDC0-F1EA5BD4F17B}" destId="{BB70550F-8890-47CC-B5F1-2A73E13ED811}" srcOrd="0" destOrd="0" presId="urn:microsoft.com/office/officeart/2005/8/layout/vList2"/>
    <dgm:cxn modelId="{AB690A0F-DC24-4DA3-BBE3-C278F091386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F94E342-C1D4-4B7E-A870-00D71B9D0B3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652DD3F-D1D7-44AE-AC4B-471F7A4E00A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81B4DED-7DD4-4258-8C32-76D3BE7E7DD1}" type="presOf" srcId="{CA18C304-790A-426F-BDC0-F1EA5BD4F17B}" destId="{BB70550F-8890-47CC-B5F1-2A73E13ED811}" srcOrd="0" destOrd="0" presId="urn:microsoft.com/office/officeart/2005/8/layout/vList2"/>
    <dgm:cxn modelId="{6B0E8E29-68E8-4714-8510-899B0300BF1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E2A41D74-A2AA-433F-91EC-458299F2D1ED}"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EA1B7F1-6E14-4800-BAAF-31D5FBD26A5D}" type="presOf" srcId="{CA18C304-790A-426F-BDC0-F1EA5BD4F17B}" destId="{BB70550F-8890-47CC-B5F1-2A73E13ED811}" srcOrd="0" destOrd="0" presId="urn:microsoft.com/office/officeart/2005/8/layout/vList2"/>
    <dgm:cxn modelId="{EEE54754-B8FA-4110-AC27-DC1F06409E1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E2A41D74-A2AA-433F-91EC-458299F2D1ED}"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EA1B7F1-6E14-4800-BAAF-31D5FBD26A5D}" type="presOf" srcId="{CA18C304-790A-426F-BDC0-F1EA5BD4F17B}" destId="{BB70550F-8890-47CC-B5F1-2A73E13ED811}" srcOrd="0" destOrd="0" presId="urn:microsoft.com/office/officeart/2005/8/layout/vList2"/>
    <dgm:cxn modelId="{EEE54754-B8FA-4110-AC27-DC1F06409E1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03FD3B-BA0B-4B55-ACAD-60897FAD11E4}" type="presOf" srcId="{CA18C304-790A-426F-BDC0-F1EA5BD4F17B}" destId="{BB70550F-8890-47CC-B5F1-2A73E13ED811}" srcOrd="0" destOrd="0" presId="urn:microsoft.com/office/officeart/2005/8/layout/vList2"/>
    <dgm:cxn modelId="{849661C9-A82B-4BB1-9C54-6A933466F490}"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B3919A0-9742-4628-8F68-C7C82DAB9E6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03FD3B-BA0B-4B55-ACAD-60897FAD11E4}" type="presOf" srcId="{CA18C304-790A-426F-BDC0-F1EA5BD4F17B}" destId="{BB70550F-8890-47CC-B5F1-2A73E13ED811}" srcOrd="0" destOrd="0" presId="urn:microsoft.com/office/officeart/2005/8/layout/vList2"/>
    <dgm:cxn modelId="{849661C9-A82B-4BB1-9C54-6A933466F490}"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B3919A0-9742-4628-8F68-C7C82DAB9E6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03FD3B-BA0B-4B55-ACAD-60897FAD11E4}" type="presOf" srcId="{CA18C304-790A-426F-BDC0-F1EA5BD4F17B}" destId="{BB70550F-8890-47CC-B5F1-2A73E13ED811}" srcOrd="0" destOrd="0" presId="urn:microsoft.com/office/officeart/2005/8/layout/vList2"/>
    <dgm:cxn modelId="{849661C9-A82B-4BB1-9C54-6A933466F490}"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B3919A0-9742-4628-8F68-C7C82DAB9E6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4"/>
          </a:lnRef>
          <a:fillRef idx="3">
            <a:schemeClr val="accent4"/>
          </a:fillRef>
          <a:effectRef idx="2">
            <a:schemeClr val="accent4"/>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12525">
        <dgm:presLayoutVars>
          <dgm:chMax val="0"/>
          <dgm:bulletEnabled val="1"/>
        </dgm:presLayoutVars>
      </dgm:prSet>
      <dgm:spPr/>
    </dgm:pt>
  </dgm:ptLst>
  <dgm:cxnLst>
    <dgm:cxn modelId="{05AC676B-1244-4E65-A78F-F64C52804B6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FD8C1F3-809F-4649-A5D8-8D645BEBB7C2}" type="presOf" srcId="{CA18C304-790A-426F-BDC0-F1EA5BD4F17B}" destId="{BB70550F-8890-47CC-B5F1-2A73E13ED811}" srcOrd="0" destOrd="0" presId="urn:microsoft.com/office/officeart/2005/8/layout/vList2"/>
    <dgm:cxn modelId="{7E9E3E41-E414-47FC-B36C-F7CB473191A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Introduction</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C56BC73-4909-424F-9509-FB27F003CE1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64BAFA-ED3A-4A64-83C6-9EDA47C1E03E}" type="presOf" srcId="{EE030BBD-CC10-48B5-BE47-80E41777220A}" destId="{4718474C-CCF3-4B29-A69B-BE6E44EB506B}" srcOrd="0" destOrd="0" presId="urn:microsoft.com/office/officeart/2005/8/layout/vList2"/>
    <dgm:cxn modelId="{6D501CDE-679F-429C-8A40-41986328DAD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Structure of Lions Clubs International</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E774BC26-8867-482B-A13C-AA3D2FBF4961}" type="presOf" srcId="{CA18C304-790A-426F-BDC0-F1EA5BD4F17B}" destId="{BB70550F-8890-47CC-B5F1-2A73E13ED811}" srcOrd="0" destOrd="0" presId="urn:microsoft.com/office/officeart/2005/8/layout/vList2"/>
    <dgm:cxn modelId="{D6AF919B-4022-4234-92C3-5D254FA745D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626436D-3649-4F17-9C63-4370AC2D76A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Structure of Lions Clubs International</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2365190-0538-4C79-93B9-7529C4CCC09C}" type="presOf" srcId="{CA18C304-790A-426F-BDC0-F1EA5BD4F17B}" destId="{BB70550F-8890-47CC-B5F1-2A73E13ED811}" srcOrd="0" destOrd="0" presId="urn:microsoft.com/office/officeart/2005/8/layout/vList2"/>
    <dgm:cxn modelId="{A53791A6-9910-468F-9821-073E0F134CD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0E73BEF-8990-4EED-B2D8-BD9AA034474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Structure of Lions Clubs International</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E63BC68-DD3A-43A3-A868-045A8B4019C2}" type="presOf" srcId="{EE030BBD-CC10-48B5-BE47-80E41777220A}" destId="{4718474C-CCF3-4B29-A69B-BE6E44EB506B}" srcOrd="0" destOrd="0" presId="urn:microsoft.com/office/officeart/2005/8/layout/vList2"/>
    <dgm:cxn modelId="{575D58C0-E72E-4010-A058-E7455E71CF34}"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66EFC68-DEF5-468B-9635-958F852AB8A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Introduction</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0">
        <dgm:presLayoutVars>
          <dgm:chMax val="0"/>
          <dgm:bulletEnabled val="1"/>
        </dgm:presLayoutVars>
      </dgm:prSet>
      <dgm:spPr/>
    </dgm:pt>
  </dgm:ptLst>
  <dgm:cxnLst>
    <dgm:cxn modelId="{254BD804-CFB4-453F-A50C-EBA5476CE8FC}" type="presOf" srcId="{EE030BBD-CC10-48B5-BE47-80E41777220A}" destId="{4718474C-CCF3-4B29-A69B-BE6E44EB506B}" srcOrd="0" destOrd="0" presId="urn:microsoft.com/office/officeart/2005/8/layout/vList2"/>
    <dgm:cxn modelId="{4C497321-BF41-45DF-9CD4-3BC6562C2AE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AD97B059-D666-4CBC-A761-7289ED1294F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in">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in">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Welcome</a:t>
          </a:r>
        </a:p>
      </dsp:txBody>
      <dsp:txXfrm>
        <a:off x="189582" y="37198"/>
        <a:ext cx="8764834" cy="687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Effective Meetings</a:t>
          </a:r>
        </a:p>
      </dsp:txBody>
      <dsp:txXfrm>
        <a:off x="189582" y="37198"/>
        <a:ext cx="8764834" cy="6876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Committees</a:t>
          </a:r>
        </a:p>
      </dsp:txBody>
      <dsp:txXfrm>
        <a:off x="189582" y="37198"/>
        <a:ext cx="8764834" cy="68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in">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Objectives </a:t>
          </a:r>
        </a:p>
      </dsp:txBody>
      <dsp:txXfrm>
        <a:off x="189582" y="37198"/>
        <a:ext cx="8764834" cy="6876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Committees</a:t>
          </a:r>
        </a:p>
      </dsp:txBody>
      <dsp:txXfrm>
        <a:off x="189582" y="37198"/>
        <a:ext cx="8764834" cy="687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Committees</a:t>
          </a:r>
        </a:p>
      </dsp:txBody>
      <dsp:txXfrm>
        <a:off x="189582" y="37198"/>
        <a:ext cx="8764834" cy="6876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Committees</a:t>
          </a:r>
        </a:p>
      </dsp:txBody>
      <dsp:txXfrm>
        <a:off x="189582" y="37198"/>
        <a:ext cx="8764834" cy="6876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Committees</a:t>
          </a:r>
        </a:p>
      </dsp:txBody>
      <dsp:txXfrm>
        <a:off x="189582" y="37198"/>
        <a:ext cx="8764834" cy="6876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Committees</a:t>
          </a:r>
        </a:p>
      </dsp:txBody>
      <dsp:txXfrm>
        <a:off x="189582" y="37198"/>
        <a:ext cx="8764834" cy="6876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Elections</a:t>
          </a:r>
        </a:p>
      </dsp:txBody>
      <dsp:txXfrm>
        <a:off x="189582" y="37198"/>
        <a:ext cx="8764834" cy="6876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Elections</a:t>
          </a:r>
        </a:p>
      </dsp:txBody>
      <dsp:txXfrm>
        <a:off x="189582" y="37198"/>
        <a:ext cx="8764834" cy="6876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 Beyond Your Club</a:t>
          </a:r>
        </a:p>
      </dsp:txBody>
      <dsp:txXfrm>
        <a:off x="189582" y="37198"/>
        <a:ext cx="8764834" cy="6876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in">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in">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This training will include:</a:t>
          </a:r>
        </a:p>
      </dsp:txBody>
      <dsp:txXfrm>
        <a:off x="189582" y="37198"/>
        <a:ext cx="8764834" cy="6876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6350" cap="flat" cmpd="sng" algn="in">
          <a:solidFill>
            <a:schemeClr val="tx2"/>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in">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189582" y="37201"/>
        <a:ext cx="8764834" cy="68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in">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Introduction</a:t>
          </a:r>
        </a:p>
      </dsp:txBody>
      <dsp:txXfrm>
        <a:off x="189582" y="37198"/>
        <a:ext cx="8764834" cy="68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in">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Structure of Lions Clubs International</a:t>
          </a:r>
        </a:p>
      </dsp:txBody>
      <dsp:txXfrm>
        <a:off x="189582" y="37198"/>
        <a:ext cx="8764834" cy="68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in">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Structure of Lions Clubs International</a:t>
          </a:r>
        </a:p>
      </dsp:txBody>
      <dsp:txXfrm>
        <a:off x="189582" y="37198"/>
        <a:ext cx="8764834" cy="68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in">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Structure of Lions Clubs International</a:t>
          </a:r>
        </a:p>
      </dsp:txBody>
      <dsp:txXfrm>
        <a:off x="189582" y="37198"/>
        <a:ext cx="8764834" cy="68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1"/>
          <a:ext cx="8839230" cy="761996"/>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in">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Introduction</a:t>
          </a:r>
        </a:p>
      </dsp:txBody>
      <dsp:txXfrm>
        <a:off x="189582" y="37199"/>
        <a:ext cx="8764834" cy="68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1805E1-74A7-42E2-BDFD-AFC5A9A72147}"/>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a:extLst>
              <a:ext uri="{FF2B5EF4-FFF2-40B4-BE49-F238E27FC236}">
                <a16:creationId xmlns:a16="http://schemas.microsoft.com/office/drawing/2014/main" id="{C46FB25F-FF41-4B3A-A6BD-5A3ECA80C88E}"/>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1F7C248-31D5-4723-A714-E251B2AC926C}" type="datetimeFigureOut">
              <a:rPr lang="en-CA" smtClean="0"/>
              <a:t>2020-05-20</a:t>
            </a:fld>
            <a:endParaRPr lang="en-CA"/>
          </a:p>
        </p:txBody>
      </p:sp>
      <p:sp>
        <p:nvSpPr>
          <p:cNvPr id="4" name="Footer Placeholder 3">
            <a:extLst>
              <a:ext uri="{FF2B5EF4-FFF2-40B4-BE49-F238E27FC236}">
                <a16:creationId xmlns:a16="http://schemas.microsoft.com/office/drawing/2014/main" id="{2C692775-B05E-45BE-8B2F-27665FA564C1}"/>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Tree>
    <p:extLst>
      <p:ext uri="{BB962C8B-B14F-4D97-AF65-F5344CB8AC3E}">
        <p14:creationId xmlns:p14="http://schemas.microsoft.com/office/powerpoint/2010/main" val="285022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031FBDF1-D362-4354-96E8-AE2AD7C32DA6}" type="datetimeFigureOut">
              <a:rPr lang="en-CA" smtClean="0"/>
              <a:t>2020-05-20</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EDDBC6A-1961-4CFC-888F-5F8716E8DFB3}" type="slidenum">
              <a:rPr lang="en-CA" smtClean="0"/>
              <a:t>‹#›</a:t>
            </a:fld>
            <a:endParaRPr lang="en-CA"/>
          </a:p>
        </p:txBody>
      </p:sp>
    </p:spTree>
    <p:extLst>
      <p:ext uri="{BB962C8B-B14F-4D97-AF65-F5344CB8AC3E}">
        <p14:creationId xmlns:p14="http://schemas.microsoft.com/office/powerpoint/2010/main" val="356119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a:t>
            </a:fld>
            <a:endParaRPr lang="en-US" dirty="0"/>
          </a:p>
        </p:txBody>
      </p:sp>
    </p:spTree>
    <p:extLst>
      <p:ext uri="{BB962C8B-B14F-4D97-AF65-F5344CB8AC3E}">
        <p14:creationId xmlns:p14="http://schemas.microsoft.com/office/powerpoint/2010/main" val="380574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14</a:t>
            </a:fld>
            <a:endParaRPr lang="en-US" dirty="0"/>
          </a:p>
        </p:txBody>
      </p:sp>
    </p:spTree>
    <p:extLst>
      <p:ext uri="{BB962C8B-B14F-4D97-AF65-F5344CB8AC3E}">
        <p14:creationId xmlns:p14="http://schemas.microsoft.com/office/powerpoint/2010/main" val="334111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15</a:t>
            </a:fld>
            <a:endParaRPr lang="en-US" dirty="0"/>
          </a:p>
        </p:txBody>
      </p:sp>
    </p:spTree>
    <p:extLst>
      <p:ext uri="{BB962C8B-B14F-4D97-AF65-F5344CB8AC3E}">
        <p14:creationId xmlns:p14="http://schemas.microsoft.com/office/powerpoint/2010/main" val="131142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16</a:t>
            </a:fld>
            <a:endParaRPr lang="en-US" dirty="0"/>
          </a:p>
        </p:txBody>
      </p:sp>
    </p:spTree>
    <p:extLst>
      <p:ext uri="{BB962C8B-B14F-4D97-AF65-F5344CB8AC3E}">
        <p14:creationId xmlns:p14="http://schemas.microsoft.com/office/powerpoint/2010/main" val="3273130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17</a:t>
            </a:fld>
            <a:endParaRPr lang="en-US" dirty="0"/>
          </a:p>
        </p:txBody>
      </p:sp>
    </p:spTree>
    <p:extLst>
      <p:ext uri="{BB962C8B-B14F-4D97-AF65-F5344CB8AC3E}">
        <p14:creationId xmlns:p14="http://schemas.microsoft.com/office/powerpoint/2010/main" val="188424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18</a:t>
            </a:fld>
            <a:endParaRPr lang="en-US" dirty="0"/>
          </a:p>
        </p:txBody>
      </p:sp>
    </p:spTree>
    <p:extLst>
      <p:ext uri="{BB962C8B-B14F-4D97-AF65-F5344CB8AC3E}">
        <p14:creationId xmlns:p14="http://schemas.microsoft.com/office/powerpoint/2010/main" val="145039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22</a:t>
            </a:fld>
            <a:endParaRPr lang="en-US" dirty="0"/>
          </a:p>
        </p:txBody>
      </p:sp>
    </p:spTree>
    <p:extLst>
      <p:ext uri="{BB962C8B-B14F-4D97-AF65-F5344CB8AC3E}">
        <p14:creationId xmlns:p14="http://schemas.microsoft.com/office/powerpoint/2010/main" val="3481821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23</a:t>
            </a:fld>
            <a:endParaRPr lang="en-US" dirty="0"/>
          </a:p>
        </p:txBody>
      </p:sp>
    </p:spTree>
    <p:extLst>
      <p:ext uri="{BB962C8B-B14F-4D97-AF65-F5344CB8AC3E}">
        <p14:creationId xmlns:p14="http://schemas.microsoft.com/office/powerpoint/2010/main" val="1093711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24</a:t>
            </a:fld>
            <a:endParaRPr lang="en-US" dirty="0"/>
          </a:p>
        </p:txBody>
      </p:sp>
    </p:spTree>
    <p:extLst>
      <p:ext uri="{BB962C8B-B14F-4D97-AF65-F5344CB8AC3E}">
        <p14:creationId xmlns:p14="http://schemas.microsoft.com/office/powerpoint/2010/main" val="2923547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25</a:t>
            </a:fld>
            <a:endParaRPr lang="en-US" dirty="0"/>
          </a:p>
        </p:txBody>
      </p:sp>
    </p:spTree>
    <p:extLst>
      <p:ext uri="{BB962C8B-B14F-4D97-AF65-F5344CB8AC3E}">
        <p14:creationId xmlns:p14="http://schemas.microsoft.com/office/powerpoint/2010/main" val="2474175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26</a:t>
            </a:fld>
            <a:endParaRPr lang="en-US" dirty="0"/>
          </a:p>
        </p:txBody>
      </p:sp>
    </p:spTree>
    <p:extLst>
      <p:ext uri="{BB962C8B-B14F-4D97-AF65-F5344CB8AC3E}">
        <p14:creationId xmlns:p14="http://schemas.microsoft.com/office/powerpoint/2010/main" val="1587626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37</a:t>
            </a:fld>
            <a:endParaRPr lang="en-US" dirty="0"/>
          </a:p>
        </p:txBody>
      </p:sp>
    </p:spTree>
    <p:extLst>
      <p:ext uri="{BB962C8B-B14F-4D97-AF65-F5344CB8AC3E}">
        <p14:creationId xmlns:p14="http://schemas.microsoft.com/office/powerpoint/2010/main" val="1014195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43</a:t>
            </a:fld>
            <a:endParaRPr lang="en-US" dirty="0"/>
          </a:p>
        </p:txBody>
      </p:sp>
    </p:spTree>
    <p:extLst>
      <p:ext uri="{BB962C8B-B14F-4D97-AF65-F5344CB8AC3E}">
        <p14:creationId xmlns:p14="http://schemas.microsoft.com/office/powerpoint/2010/main" val="3022638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45</a:t>
            </a:fld>
            <a:endParaRPr lang="en-US" dirty="0"/>
          </a:p>
        </p:txBody>
      </p:sp>
    </p:spTree>
    <p:extLst>
      <p:ext uri="{BB962C8B-B14F-4D97-AF65-F5344CB8AC3E}">
        <p14:creationId xmlns:p14="http://schemas.microsoft.com/office/powerpoint/2010/main" val="3632106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46</a:t>
            </a:fld>
            <a:endParaRPr lang="en-US" dirty="0"/>
          </a:p>
        </p:txBody>
      </p:sp>
    </p:spTree>
    <p:extLst>
      <p:ext uri="{BB962C8B-B14F-4D97-AF65-F5344CB8AC3E}">
        <p14:creationId xmlns:p14="http://schemas.microsoft.com/office/powerpoint/2010/main" val="2360289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48</a:t>
            </a:fld>
            <a:endParaRPr lang="en-US" dirty="0"/>
          </a:p>
        </p:txBody>
      </p:sp>
    </p:spTree>
    <p:extLst>
      <p:ext uri="{BB962C8B-B14F-4D97-AF65-F5344CB8AC3E}">
        <p14:creationId xmlns:p14="http://schemas.microsoft.com/office/powerpoint/2010/main" val="20430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10</a:t>
            </a:fld>
            <a:endParaRPr lang="en-US" dirty="0"/>
          </a:p>
        </p:txBody>
      </p:sp>
    </p:spTree>
    <p:extLst>
      <p:ext uri="{BB962C8B-B14F-4D97-AF65-F5344CB8AC3E}">
        <p14:creationId xmlns:p14="http://schemas.microsoft.com/office/powerpoint/2010/main" val="406381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8EF602-E5D7-4978-ABF6-438738E1B519}" type="datetimeFigureOut">
              <a:rPr lang="en-CA" smtClean="0"/>
              <a:t>2020-05-20</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AA8580B-6A34-4D37-9505-A8A2ED32C130}" type="slidenum">
              <a:rPr lang="en-CA" smtClean="0"/>
              <a:t>‹#›</a:t>
            </a:fld>
            <a:endParaRPr lang="en-C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68399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EF602-E5D7-4978-ABF6-438738E1B519}" type="datetimeFigureOut">
              <a:rPr lang="en-CA" smtClean="0"/>
              <a:t>2020-05-20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425485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EF602-E5D7-4978-ABF6-438738E1B519}" type="datetimeFigureOut">
              <a:rPr lang="en-CA" smtClean="0"/>
              <a:t>2020-05-20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338378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EF602-E5D7-4978-ABF6-438738E1B519}" type="datetimeFigureOut">
              <a:rPr lang="en-CA" smtClean="0"/>
              <a:t>2020-05-20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17829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8EF602-E5D7-4978-ABF6-438738E1B519}" type="datetimeFigureOut">
              <a:rPr lang="en-CA" smtClean="0"/>
              <a:t>2020-05-20</a:t>
            </a:fld>
            <a:endParaRPr lang="en-C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AA8580B-6A34-4D37-9505-A8A2ED32C130}" type="slidenum">
              <a:rPr lang="en-CA" smtClean="0"/>
              <a:t>‹#›</a:t>
            </a:fld>
            <a:endParaRPr lang="en-C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984439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EF602-E5D7-4978-ABF6-438738E1B519}" type="datetimeFigureOut">
              <a:rPr lang="en-CA" smtClean="0"/>
              <a:t>2020-05-20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12730854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EF602-E5D7-4978-ABF6-438738E1B519}" type="datetimeFigureOut">
              <a:rPr lang="en-CA" smtClean="0"/>
              <a:t>2020-05-20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371614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EF602-E5D7-4978-ABF6-438738E1B519}" type="datetimeFigureOut">
              <a:rPr lang="en-CA" smtClean="0"/>
              <a:t>2020-05-20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299922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EF602-E5D7-4978-ABF6-438738E1B519}" type="datetimeFigureOut">
              <a:rPr lang="en-CA" smtClean="0"/>
              <a:t>2020-05-20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16746327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8EF602-E5D7-4978-ABF6-438738E1B519}" type="datetimeFigureOut">
              <a:rPr lang="en-CA" smtClean="0"/>
              <a:t>2020-05-20</a:t>
            </a:fld>
            <a:endParaRPr lang="en-CA"/>
          </a:p>
        </p:txBody>
      </p:sp>
      <p:sp>
        <p:nvSpPr>
          <p:cNvPr id="6" name="Footer Placeholder 5"/>
          <p:cNvSpPr>
            <a:spLocks noGrp="1"/>
          </p:cNvSpPr>
          <p:nvPr>
            <p:ph type="ftr" sz="quarter" idx="11"/>
          </p:nvPr>
        </p:nvSpPr>
        <p:spPr>
          <a:xfrm>
            <a:off x="2103620" y="6375679"/>
            <a:ext cx="3482179" cy="345796"/>
          </a:xfrm>
        </p:spPr>
        <p:txBody>
          <a:bodyPr/>
          <a:lstStyle/>
          <a:p>
            <a:endParaRPr lang="en-CA"/>
          </a:p>
        </p:txBody>
      </p:sp>
      <p:sp>
        <p:nvSpPr>
          <p:cNvPr id="7" name="Slide Number Placeholder 6"/>
          <p:cNvSpPr>
            <a:spLocks noGrp="1"/>
          </p:cNvSpPr>
          <p:nvPr>
            <p:ph type="sldNum" sz="quarter" idx="12"/>
          </p:nvPr>
        </p:nvSpPr>
        <p:spPr>
          <a:xfrm>
            <a:off x="5691014" y="6375679"/>
            <a:ext cx="1232456" cy="345796"/>
          </a:xfrm>
        </p:spPr>
        <p:txBody>
          <a:bodyPr/>
          <a:lstStyle/>
          <a:p>
            <a:fld id="{3AA8580B-6A34-4D37-9505-A8A2ED32C130}" type="slidenum">
              <a:rPr lang="en-CA" smtClean="0"/>
              <a:t>‹#›</a:t>
            </a:fld>
            <a:endParaRPr lang="en-C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475397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8EF602-E5D7-4978-ABF6-438738E1B519}" type="datetimeFigureOut">
              <a:rPr lang="en-CA" smtClean="0"/>
              <a:t>2020-05-20</a:t>
            </a:fld>
            <a:endParaRPr lang="en-CA"/>
          </a:p>
        </p:txBody>
      </p:sp>
      <p:sp>
        <p:nvSpPr>
          <p:cNvPr id="6" name="Footer Placeholder 5"/>
          <p:cNvSpPr>
            <a:spLocks noGrp="1"/>
          </p:cNvSpPr>
          <p:nvPr>
            <p:ph type="ftr" sz="quarter" idx="11"/>
          </p:nvPr>
        </p:nvSpPr>
        <p:spPr>
          <a:xfrm>
            <a:off x="2103621" y="6375679"/>
            <a:ext cx="3482178" cy="345796"/>
          </a:xfrm>
        </p:spPr>
        <p:txBody>
          <a:bodyPr/>
          <a:lstStyle/>
          <a:p>
            <a:endParaRPr lang="en-CA"/>
          </a:p>
        </p:txBody>
      </p:sp>
      <p:sp>
        <p:nvSpPr>
          <p:cNvPr id="7" name="Slide Number Placeholder 6"/>
          <p:cNvSpPr>
            <a:spLocks noGrp="1"/>
          </p:cNvSpPr>
          <p:nvPr>
            <p:ph type="sldNum" sz="quarter" idx="12"/>
          </p:nvPr>
        </p:nvSpPr>
        <p:spPr>
          <a:xfrm>
            <a:off x="5687568" y="6375679"/>
            <a:ext cx="1234440" cy="345796"/>
          </a:xfrm>
        </p:spPr>
        <p:txBody>
          <a:bodyPr/>
          <a:lstStyle/>
          <a:p>
            <a:fld id="{3AA8580B-6A34-4D37-9505-A8A2ED32C130}" type="slidenum">
              <a:rPr lang="en-CA" smtClean="0"/>
              <a:t>‹#›</a:t>
            </a:fld>
            <a:endParaRPr lang="en-CA"/>
          </a:p>
        </p:txBody>
      </p:sp>
    </p:spTree>
    <p:extLst>
      <p:ext uri="{BB962C8B-B14F-4D97-AF65-F5344CB8AC3E}">
        <p14:creationId xmlns:p14="http://schemas.microsoft.com/office/powerpoint/2010/main" val="312578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8EF602-E5D7-4978-ABF6-438738E1B519}" type="datetimeFigureOut">
              <a:rPr lang="en-CA" smtClean="0"/>
              <a:t>2020-05-20</a:t>
            </a:fld>
            <a:endParaRPr lang="en-C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AA8580B-6A34-4D37-9505-A8A2ED32C130}" type="slidenum">
              <a:rPr lang="en-CA" smtClean="0"/>
              <a:t>‹#›</a:t>
            </a:fld>
            <a:endParaRPr lang="en-C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54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xml"/><Relationship Id="rId7" Type="http://schemas.openxmlformats.org/officeDocument/2006/relationships/diagramData" Target="../diagrams/data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gif"/><Relationship Id="rId11" Type="http://schemas.microsoft.com/office/2007/relationships/diagramDrawing" Target="../diagrams/drawing1.xml"/><Relationship Id="rId5" Type="http://schemas.openxmlformats.org/officeDocument/2006/relationships/notesSlide" Target="../notesSlides/notesSlide1.xml"/><Relationship Id="rId10" Type="http://schemas.openxmlformats.org/officeDocument/2006/relationships/diagramColors" Target="../diagrams/colors1.xml"/><Relationship Id="rId4" Type="http://schemas.openxmlformats.org/officeDocument/2006/relationships/slideLayout" Target="../slideLayouts/slideLayout7.xml"/><Relationship Id="rId9"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7.xml"/><Relationship Id="rId7" Type="http://schemas.openxmlformats.org/officeDocument/2006/relationships/diagramQuickStyle" Target="../diagrams/quickStyle9.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notesSlide" Target="../notesSlides/notesSlide9.xml"/><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7.xml"/><Relationship Id="rId7" Type="http://schemas.openxmlformats.org/officeDocument/2006/relationships/diagramQuickStyle" Target="../diagrams/quickStyle10.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notesSlide" Target="../notesSlides/notesSlide10.xml"/><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7.xml"/><Relationship Id="rId7" Type="http://schemas.openxmlformats.org/officeDocument/2006/relationships/diagramQuickStyle" Target="../diagrams/quickStyle1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notesSlide" Target="../notesSlides/notesSlide11.xml"/><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slideLayout" Target="../slideLayouts/slideLayout7.xml"/><Relationship Id="rId7" Type="http://schemas.openxmlformats.org/officeDocument/2006/relationships/diagramQuickStyle" Target="../diagrams/quickStyle1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notesSlide" Target="../notesSlides/notesSlide12.xml"/><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Layout" Target="../slideLayouts/slideLayout7.xml"/><Relationship Id="rId7" Type="http://schemas.openxmlformats.org/officeDocument/2006/relationships/diagramQuickStyle" Target="../diagrams/quickStyle1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notesSlide" Target="../notesSlides/notesSlide13.xml"/><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7.xml"/><Relationship Id="rId7" Type="http://schemas.openxmlformats.org/officeDocument/2006/relationships/diagramQuickStyle" Target="../diagrams/quickStyle1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notesSlide" Target="../notesSlides/notesSlide14.xml"/><Relationship Id="rId9" Type="http://schemas.microsoft.com/office/2007/relationships/diagramDrawing" Target="../diagrams/drawing1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slideLayout" Target="../slideLayouts/slideLayout7.xml"/><Relationship Id="rId7" Type="http://schemas.openxmlformats.org/officeDocument/2006/relationships/diagramQuickStyle" Target="../diagrams/quickStyle1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notesSlide" Target="../notesSlides/notesSlide15.xml"/><Relationship Id="rId9" Type="http://schemas.microsoft.com/office/2007/relationships/diagramDrawing" Target="../diagrams/drawing1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slideLayout" Target="../slideLayouts/slideLayout7.xml"/><Relationship Id="rId7" Type="http://schemas.openxmlformats.org/officeDocument/2006/relationships/diagramQuickStyle" Target="../diagrams/quickStyle1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notesSlide" Target="../notesSlides/notesSlide16.xml"/><Relationship Id="rId9" Type="http://schemas.microsoft.com/office/2007/relationships/diagramDrawing" Target="../diagrams/drawing1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slideLayout" Target="../slideLayouts/slideLayout7.xml"/><Relationship Id="rId7" Type="http://schemas.openxmlformats.org/officeDocument/2006/relationships/diagramQuickStyle" Target="../diagrams/quickStyle1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notesSlide" Target="../notesSlides/notesSlide17.xml"/><Relationship Id="rId9" Type="http://schemas.microsoft.com/office/2007/relationships/diagramDrawing" Target="../diagrams/drawing17.xml"/></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8.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1.gif"/><Relationship Id="rId12" Type="http://schemas.microsoft.com/office/2007/relationships/diagramDrawing" Target="../diagrams/drawing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diagramColors" Target="../diagrams/colors2.xml"/><Relationship Id="rId5" Type="http://schemas.openxmlformats.org/officeDocument/2006/relationships/slideLayout" Target="../slideLayouts/slideLayout7.xml"/><Relationship Id="rId10" Type="http://schemas.openxmlformats.org/officeDocument/2006/relationships/diagramQuickStyle" Target="../diagrams/quickStyle2.xml"/><Relationship Id="rId4" Type="http://schemas.openxmlformats.org/officeDocument/2006/relationships/tags" Target="../tags/tag7.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9.xml"/><Relationship Id="rId7" Type="http://schemas.openxmlformats.org/officeDocument/2006/relationships/diagramColors" Target="../diagrams/colors19.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20.xml"/><Relationship Id="rId7" Type="http://schemas.openxmlformats.org/officeDocument/2006/relationships/diagramColors" Target="../diagrams/colors20.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1.xml"/><Relationship Id="rId7" Type="http://schemas.openxmlformats.org/officeDocument/2006/relationships/diagramColors" Target="../diagrams/colors21.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2.xml"/><Relationship Id="rId7" Type="http://schemas.openxmlformats.org/officeDocument/2006/relationships/diagramColors" Target="../diagrams/colors22.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23.xml"/><Relationship Id="rId7" Type="http://schemas.openxmlformats.org/officeDocument/2006/relationships/diagramColors" Target="../diagrams/colors23.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4.xml"/><Relationship Id="rId7" Type="http://schemas.openxmlformats.org/officeDocument/2006/relationships/diagramColors" Target="../diagrams/colors24.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25.xml"/><Relationship Id="rId7" Type="http://schemas.openxmlformats.org/officeDocument/2006/relationships/diagramColors" Target="../diagrams/colors25.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26.xml"/><Relationship Id="rId7" Type="http://schemas.openxmlformats.org/officeDocument/2006/relationships/diagramColors" Target="../diagrams/colors26.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27.xml"/><Relationship Id="rId7" Type="http://schemas.openxmlformats.org/officeDocument/2006/relationships/diagramColors" Target="../diagrams/colors27.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28.xml"/><Relationship Id="rId7" Type="http://schemas.openxmlformats.org/officeDocument/2006/relationships/diagramColors" Target="../diagrams/colors28.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29.xml"/><Relationship Id="rId7" Type="http://schemas.openxmlformats.org/officeDocument/2006/relationships/diagramColors" Target="../diagrams/colors29.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notesSlide" Target="../notesSlides/notesSlide30.xml"/><Relationship Id="rId7" Type="http://schemas.openxmlformats.org/officeDocument/2006/relationships/diagramColors" Target="../diagrams/colors30.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1.xml"/><Relationship Id="rId7" Type="http://schemas.openxmlformats.org/officeDocument/2006/relationships/diagramColors" Target="../diagrams/colors31.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32.xml"/><Relationship Id="rId7" Type="http://schemas.openxmlformats.org/officeDocument/2006/relationships/diagramColors" Target="../diagrams/colors32.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notesSlide" Target="../notesSlides/notesSlide33.xml"/><Relationship Id="rId7" Type="http://schemas.openxmlformats.org/officeDocument/2006/relationships/diagramColors" Target="../diagrams/colors33.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notesSlide" Target="../notesSlides/notesSlide34.xml"/><Relationship Id="rId7" Type="http://schemas.openxmlformats.org/officeDocument/2006/relationships/diagramColors" Target="../diagrams/colors34.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6.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notesSlide" Target="../notesSlides/notesSlide35.xml"/><Relationship Id="rId7" Type="http://schemas.openxmlformats.org/officeDocument/2006/relationships/diagramColors" Target="../diagrams/colors35.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37.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notesSlide" Target="../notesSlides/notesSlide36.xml"/><Relationship Id="rId7" Type="http://schemas.openxmlformats.org/officeDocument/2006/relationships/diagramColors" Target="../diagrams/colors36.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8.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notesSlide" Target="../notesSlides/notesSlide37.xml"/><Relationship Id="rId7" Type="http://schemas.openxmlformats.org/officeDocument/2006/relationships/diagramColors" Target="../diagrams/colors37.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39.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notesSlide" Target="../notesSlides/notesSlide38.xml"/><Relationship Id="rId7" Type="http://schemas.openxmlformats.org/officeDocument/2006/relationships/diagramColors" Target="../diagrams/colors38.xml"/><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diagramColors" Target="../diagrams/colors4.xml"/><Relationship Id="rId12" Type="http://schemas.openxmlformats.org/officeDocument/2006/relationships/slide" Target="slide47.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4.xml"/><Relationship Id="rId11" Type="http://schemas.openxmlformats.org/officeDocument/2006/relationships/slide" Target="slide19.xml"/><Relationship Id="rId5" Type="http://schemas.openxmlformats.org/officeDocument/2006/relationships/diagramLayout" Target="../diagrams/layout4.xml"/><Relationship Id="rId10" Type="http://schemas.openxmlformats.org/officeDocument/2006/relationships/slide" Target="slide29.xml"/><Relationship Id="rId4" Type="http://schemas.openxmlformats.org/officeDocument/2006/relationships/diagramData" Target="../diagrams/data4.xml"/><Relationship Id="rId9" Type="http://schemas.openxmlformats.org/officeDocument/2006/relationships/slide" Target="slide9.xml"/></Relationships>
</file>

<file path=ppt/slides/_rels/slide40.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notesSlide" Target="../notesSlides/notesSlide39.xml"/><Relationship Id="rId7" Type="http://schemas.openxmlformats.org/officeDocument/2006/relationships/diagramColors" Target="../diagrams/colors39.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1.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notesSlide" Target="../notesSlides/notesSlide40.xml"/><Relationship Id="rId7" Type="http://schemas.openxmlformats.org/officeDocument/2006/relationships/diagramColors" Target="../diagrams/colors40.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42.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notesSlide" Target="../notesSlides/notesSlide41.xml"/><Relationship Id="rId7" Type="http://schemas.openxmlformats.org/officeDocument/2006/relationships/diagramColors" Target="../diagrams/colors41.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43.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notesSlide" Target="../notesSlides/notesSlide42.xml"/><Relationship Id="rId7" Type="http://schemas.openxmlformats.org/officeDocument/2006/relationships/diagramColors" Target="../diagrams/colors42.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44.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notesSlide" Target="../notesSlides/notesSlide43.xml"/><Relationship Id="rId7" Type="http://schemas.openxmlformats.org/officeDocument/2006/relationships/diagramColors" Target="../diagrams/colors43.xml"/><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 Id="rId9" Type="http://schemas.openxmlformats.org/officeDocument/2006/relationships/hyperlink" Target="http://www.lionsclubs.org/" TargetMode="External"/></Relationships>
</file>

<file path=ppt/slides/_rels/slide45.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notesSlide" Target="../notesSlides/notesSlide44.xml"/><Relationship Id="rId7" Type="http://schemas.openxmlformats.org/officeDocument/2006/relationships/diagramColors" Target="../diagrams/colors44.xm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46.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notesSlide" Target="../notesSlides/notesSlide45.xml"/><Relationship Id="rId7" Type="http://schemas.openxmlformats.org/officeDocument/2006/relationships/diagramColors" Target="../diagrams/colors45.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46.xml"/><Relationship Id="rId3" Type="http://schemas.openxmlformats.org/officeDocument/2006/relationships/notesSlide" Target="../notesSlides/notesSlide46.xml"/><Relationship Id="rId7" Type="http://schemas.openxmlformats.org/officeDocument/2006/relationships/diagramQuickStyle" Target="../diagrams/quickStyle46.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diagramLayout" Target="../diagrams/layout46.xml"/><Relationship Id="rId5" Type="http://schemas.openxmlformats.org/officeDocument/2006/relationships/diagramData" Target="../diagrams/data46.xml"/><Relationship Id="rId10" Type="http://schemas.openxmlformats.org/officeDocument/2006/relationships/hyperlink" Target="mailto:spb0301@gmail.com" TargetMode="External"/><Relationship Id="rId4" Type="http://schemas.openxmlformats.org/officeDocument/2006/relationships/image" Target="../media/image1.gif"/><Relationship Id="rId9" Type="http://schemas.microsoft.com/office/2007/relationships/diagramDrawing" Target="../diagrams/drawing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700832" y="2701126"/>
            <a:ext cx="3153023" cy="2977855"/>
          </a:xfrm>
          <a:prstGeom prst="rect">
            <a:avLst/>
          </a:prstGeom>
        </p:spPr>
      </p:pic>
      <p:graphicFrame>
        <p:nvGraphicFramePr>
          <p:cNvPr id="4" name="Diagram 3"/>
          <p:cNvGraphicFramePr/>
          <p:nvPr>
            <p:custDataLst>
              <p:tags r:id="rId3"/>
            </p:custDataLst>
            <p:extLst>
              <p:ext uri="{D42A27DB-BD31-4B8C-83A1-F6EECF244321}">
                <p14:modId xmlns:p14="http://schemas.microsoft.com/office/powerpoint/2010/main" val="423834996"/>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p:cNvSpPr>
            <a:spLocks noGrp="1"/>
          </p:cNvSpPr>
          <p:nvPr>
            <p:ph type="ftr" sz="quarter" idx="11"/>
          </p:nvPr>
        </p:nvSpPr>
        <p:spPr>
          <a:xfrm>
            <a:off x="2998446" y="6375679"/>
            <a:ext cx="6556514" cy="345796"/>
          </a:xfrm>
        </p:spPr>
        <p:txBody>
          <a:bodyPr/>
          <a:lstStyle/>
          <a:p>
            <a:r>
              <a:rPr lang="en-US" dirty="0"/>
              <a:t>May 2020</a:t>
            </a:r>
          </a:p>
        </p:txBody>
      </p:sp>
      <p:sp>
        <p:nvSpPr>
          <p:cNvPr id="6" name="Slide Number Placeholder 5"/>
          <p:cNvSpPr>
            <a:spLocks noGrp="1"/>
          </p:cNvSpPr>
          <p:nvPr>
            <p:ph type="sldNum" sz="quarter" idx="12"/>
          </p:nvPr>
        </p:nvSpPr>
        <p:spPr/>
        <p:txBody>
          <a:bodyPr/>
          <a:lstStyle/>
          <a:p>
            <a:fld id="{D057AB9D-7DAF-4932-8D90-97F45FB0A796}" type="slidenum">
              <a:rPr lang="en-US" smtClean="0"/>
              <a:t>1</a:t>
            </a:fld>
            <a:endParaRPr lang="en-US" dirty="0"/>
          </a:p>
        </p:txBody>
      </p:sp>
      <p:sp>
        <p:nvSpPr>
          <p:cNvPr id="7" name="TextBox 6">
            <a:extLst>
              <a:ext uri="{FF2B5EF4-FFF2-40B4-BE49-F238E27FC236}">
                <a16:creationId xmlns:a16="http://schemas.microsoft.com/office/drawing/2014/main" id="{B130ABB7-76A8-4F8F-AF51-4ADE25605E90}"/>
              </a:ext>
            </a:extLst>
          </p:cNvPr>
          <p:cNvSpPr txBox="1"/>
          <p:nvPr/>
        </p:nvSpPr>
        <p:spPr>
          <a:xfrm>
            <a:off x="1123406" y="667434"/>
            <a:ext cx="10306594" cy="1446550"/>
          </a:xfrm>
          <a:prstGeom prst="rect">
            <a:avLst/>
          </a:prstGeom>
          <a:noFill/>
        </p:spPr>
        <p:txBody>
          <a:bodyPr wrap="square" rtlCol="0">
            <a:spAutoFit/>
          </a:bodyPr>
          <a:lstStyle/>
          <a:p>
            <a:pPr algn="ctr"/>
            <a:r>
              <a:rPr lang="en-CA" sz="4400" dirty="0"/>
              <a:t>5M10 Lions</a:t>
            </a:r>
          </a:p>
          <a:p>
            <a:pPr algn="ctr"/>
            <a:r>
              <a:rPr lang="en-CA" sz="4400" dirty="0"/>
              <a:t>Club President Training</a:t>
            </a:r>
          </a:p>
        </p:txBody>
      </p:sp>
    </p:spTree>
    <p:custDataLst>
      <p:tags r:id="rId1"/>
    </p:custDataLst>
    <p:extLst>
      <p:ext uri="{BB962C8B-B14F-4D97-AF65-F5344CB8AC3E}">
        <p14:creationId xmlns:p14="http://schemas.microsoft.com/office/powerpoint/2010/main" val="219122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val="1990549299"/>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981200" y="990601"/>
            <a:ext cx="8229600" cy="430887"/>
          </a:xfrm>
          <a:prstGeom prst="rect">
            <a:avLst/>
          </a:prstGeom>
          <a:noFill/>
        </p:spPr>
        <p:txBody>
          <a:bodyPr wrap="square" rtlCol="0">
            <a:spAutoFit/>
          </a:bodyPr>
          <a:lstStyle/>
          <a:p>
            <a:endParaRPr lang="en-US" sz="1100" dirty="0"/>
          </a:p>
          <a:p>
            <a:endParaRPr lang="en-US" sz="1100" dirty="0"/>
          </a:p>
        </p:txBody>
      </p:sp>
      <p:sp>
        <p:nvSpPr>
          <p:cNvPr id="6" name="Footer Placeholder 5"/>
          <p:cNvSpPr>
            <a:spLocks noGrp="1"/>
          </p:cNvSpPr>
          <p:nvPr>
            <p:ph type="ftr" sz="quarter" idx="11"/>
          </p:nvPr>
        </p:nvSpPr>
        <p:spPr/>
        <p:txBody>
          <a:bodyPr/>
          <a:lstStyle/>
          <a:p>
            <a:r>
              <a:rPr lang="en-US" dirty="0"/>
              <a:t>Club President Training</a:t>
            </a:r>
          </a:p>
        </p:txBody>
      </p:sp>
      <p:sp>
        <p:nvSpPr>
          <p:cNvPr id="10" name="Slide Number Placeholder 9"/>
          <p:cNvSpPr>
            <a:spLocks noGrp="1"/>
          </p:cNvSpPr>
          <p:nvPr>
            <p:ph type="sldNum" sz="quarter" idx="12"/>
          </p:nvPr>
        </p:nvSpPr>
        <p:spPr/>
        <p:txBody>
          <a:bodyPr/>
          <a:lstStyle/>
          <a:p>
            <a:fld id="{D057AB9D-7DAF-4932-8D90-97F45FB0A796}" type="slidenum">
              <a:rPr lang="en-US" smtClean="0"/>
              <a:t>10</a:t>
            </a:fld>
            <a:endParaRPr lang="en-US" dirty="0"/>
          </a:p>
        </p:txBody>
      </p:sp>
      <p:sp>
        <p:nvSpPr>
          <p:cNvPr id="12" name="TextBox 11"/>
          <p:cNvSpPr txBox="1"/>
          <p:nvPr/>
        </p:nvSpPr>
        <p:spPr>
          <a:xfrm>
            <a:off x="1981200" y="990601"/>
            <a:ext cx="8229600" cy="3585597"/>
          </a:xfrm>
          <a:prstGeom prst="rect">
            <a:avLst/>
          </a:prstGeom>
          <a:noFill/>
        </p:spPr>
        <p:txBody>
          <a:bodyPr wrap="square" rtlCol="0">
            <a:spAutoFit/>
          </a:bodyPr>
          <a:lstStyle/>
          <a:p>
            <a:endParaRPr lang="en-US" sz="1100" dirty="0"/>
          </a:p>
          <a:p>
            <a:endParaRPr lang="en-US" sz="2400" dirty="0"/>
          </a:p>
          <a:p>
            <a:r>
              <a:rPr lang="en-US" sz="2400" dirty="0"/>
              <a:t>As a club within the greater International Association of Lions Clubs, your mission is:</a:t>
            </a:r>
          </a:p>
          <a:p>
            <a:endParaRPr lang="en-US" sz="3200" i="1" dirty="0"/>
          </a:p>
          <a:p>
            <a:pPr algn="ctr"/>
            <a:r>
              <a:rPr lang="en-US" sz="2800" i="1" dirty="0"/>
              <a:t>TO EMPOWER volunteers to serve their communities, meet humanitarian needs, encourage peace and promote international understanding through Lions clubs.  </a:t>
            </a:r>
          </a:p>
        </p:txBody>
      </p:sp>
    </p:spTree>
    <p:custDataLst>
      <p:tags r:id="rId1"/>
    </p:custDataLst>
    <p:extLst>
      <p:ext uri="{BB962C8B-B14F-4D97-AF65-F5344CB8AC3E}">
        <p14:creationId xmlns:p14="http://schemas.microsoft.com/office/powerpoint/2010/main" val="186336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828800" y="986589"/>
            <a:ext cx="8590695" cy="923330"/>
          </a:xfrm>
          <a:prstGeom prst="rect">
            <a:avLst/>
          </a:prstGeom>
          <a:noFill/>
        </p:spPr>
        <p:txBody>
          <a:bodyPr wrap="square" rtlCol="0">
            <a:spAutoFit/>
          </a:bodyPr>
          <a:lstStyle/>
          <a:p>
            <a:endParaRPr lang="en-US" sz="1100" dirty="0"/>
          </a:p>
          <a:p>
            <a:pPr lvl="0"/>
            <a:r>
              <a:rPr lang="en-US" sz="2400" dirty="0"/>
              <a:t>As president, you are the chief executive officer of the club.</a:t>
            </a:r>
          </a:p>
          <a:p>
            <a:endParaRPr lang="en-US" sz="1100" dirty="0"/>
          </a:p>
          <a:p>
            <a:pPr marL="171450" indent="-171450">
              <a:buFont typeface="Wingdings" pitchFamily="2" charset="2"/>
              <a:buChar char="§"/>
            </a:pPr>
            <a:endParaRPr lang="en-US" sz="8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11</a:t>
            </a:fld>
            <a:endParaRPr lang="en-US" dirty="0"/>
          </a:p>
        </p:txBody>
      </p:sp>
      <p:sp>
        <p:nvSpPr>
          <p:cNvPr id="13" name="Rounded Rectangle 12"/>
          <p:cNvSpPr/>
          <p:nvPr/>
        </p:nvSpPr>
        <p:spPr>
          <a:xfrm>
            <a:off x="4389950" y="4557878"/>
            <a:ext cx="3352800" cy="841007"/>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24" name="Group 23"/>
          <p:cNvGrpSpPr/>
          <p:nvPr/>
        </p:nvGrpSpPr>
        <p:grpSpPr>
          <a:xfrm>
            <a:off x="2754632" y="2805748"/>
            <a:ext cx="6659879" cy="3366452"/>
            <a:chOff x="0" y="0"/>
            <a:chExt cx="6309923" cy="2923433"/>
          </a:xfrm>
        </p:grpSpPr>
        <p:sp>
          <p:nvSpPr>
            <p:cNvPr id="25" name="Rounded Rectangle 24"/>
            <p:cNvSpPr/>
            <p:nvPr/>
          </p:nvSpPr>
          <p:spPr>
            <a:xfrm>
              <a:off x="1635617" y="2356834"/>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1</a:t>
              </a:r>
              <a:r>
                <a:rPr lang="en-US" sz="2000" baseline="30000" dirty="0">
                  <a:solidFill>
                    <a:prstClr val="black"/>
                  </a:solidFill>
                </a:rPr>
                <a:t>st</a:t>
              </a:r>
              <a:r>
                <a:rPr lang="en-US" sz="2000" dirty="0">
                  <a:solidFill>
                    <a:prstClr val="black"/>
                  </a:solidFill>
                </a:rPr>
                <a:t> VP</a:t>
              </a:r>
            </a:p>
          </p:txBody>
        </p:sp>
        <p:sp>
          <p:nvSpPr>
            <p:cNvPr id="26" name="Rounded Rectangle 25"/>
            <p:cNvSpPr/>
            <p:nvPr/>
          </p:nvSpPr>
          <p:spPr>
            <a:xfrm>
              <a:off x="1635617" y="0"/>
              <a:ext cx="2987424" cy="553792"/>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28" name="Straight Connector 27"/>
            <p:cNvCxnSpPr/>
            <p:nvPr/>
          </p:nvCxnSpPr>
          <p:spPr>
            <a:xfrm>
              <a:off x="3129566" y="553792"/>
              <a:ext cx="0" cy="270456"/>
            </a:xfrm>
            <a:prstGeom prst="line">
              <a:avLst/>
            </a:prstGeom>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1635617" y="772733"/>
              <a:ext cx="2987040"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30" name="Rounded Rectangle 29"/>
            <p:cNvSpPr/>
            <p:nvPr/>
          </p:nvSpPr>
          <p:spPr>
            <a:xfrm>
              <a:off x="1635617" y="1609859"/>
              <a:ext cx="298704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31" name="Straight Connector 30"/>
            <p:cNvCxnSpPr/>
            <p:nvPr/>
          </p:nvCxnSpPr>
          <p:spPr>
            <a:xfrm>
              <a:off x="3129566" y="1326524"/>
              <a:ext cx="0" cy="269875"/>
            </a:xfrm>
            <a:prstGeom prst="line">
              <a:avLst/>
            </a:prstGeom>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0" y="2279561"/>
              <a:ext cx="1377315"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Secretary</a:t>
              </a:r>
            </a:p>
          </p:txBody>
        </p:sp>
        <p:sp>
          <p:nvSpPr>
            <p:cNvPr id="33" name="Rounded Rectangle 32"/>
            <p:cNvSpPr/>
            <p:nvPr/>
          </p:nvSpPr>
          <p:spPr>
            <a:xfrm>
              <a:off x="4932608" y="2279561"/>
              <a:ext cx="1377315"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Treasurer</a:t>
              </a:r>
            </a:p>
          </p:txBody>
        </p:sp>
        <p:cxnSp>
          <p:nvCxnSpPr>
            <p:cNvPr id="34" name="Straight Connector 33"/>
            <p:cNvCxnSpPr/>
            <p:nvPr/>
          </p:nvCxnSpPr>
          <p:spPr>
            <a:xfrm flipH="1">
              <a:off x="708338" y="1867437"/>
              <a:ext cx="927279" cy="0"/>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2704563"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2</a:t>
              </a:r>
              <a:r>
                <a:rPr lang="en-US" sz="2000" baseline="30000" dirty="0">
                  <a:solidFill>
                    <a:prstClr val="black"/>
                  </a:solidFill>
                </a:rPr>
                <a:t>nd</a:t>
              </a:r>
              <a:r>
                <a:rPr lang="en-US" sz="2000" dirty="0">
                  <a:solidFill>
                    <a:prstClr val="black"/>
                  </a:solidFill>
                </a:rPr>
                <a:t> VP</a:t>
              </a:r>
            </a:p>
          </p:txBody>
        </p:sp>
        <p:sp>
          <p:nvSpPr>
            <p:cNvPr id="36" name="Rounded Rectangle 35"/>
            <p:cNvSpPr/>
            <p:nvPr/>
          </p:nvSpPr>
          <p:spPr>
            <a:xfrm>
              <a:off x="3773509"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prstClr val="black"/>
                  </a:solidFill>
                </a:rPr>
                <a:t>Immediate Past President</a:t>
              </a:r>
            </a:p>
          </p:txBody>
        </p:sp>
        <p:cxnSp>
          <p:nvCxnSpPr>
            <p:cNvPr id="37" name="Straight Connector 36"/>
            <p:cNvCxnSpPr/>
            <p:nvPr/>
          </p:nvCxnSpPr>
          <p:spPr>
            <a:xfrm>
              <a:off x="695459" y="1867437"/>
              <a:ext cx="0" cy="41211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112135" y="2163651"/>
              <a:ext cx="0" cy="19229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206839" y="2163651"/>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4250028" y="2176530"/>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4623515" y="1867437"/>
              <a:ext cx="991235"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5615188" y="1867437"/>
              <a:ext cx="0" cy="412115"/>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4484370" y="2807971"/>
            <a:ext cx="3153110" cy="2491449"/>
            <a:chOff x="3478955" y="2654936"/>
            <a:chExt cx="3153110" cy="2491449"/>
          </a:xfrm>
        </p:grpSpPr>
        <p:sp>
          <p:nvSpPr>
            <p:cNvPr id="45" name="Rounded Rectangle 44"/>
            <p:cNvSpPr/>
            <p:nvPr/>
          </p:nvSpPr>
          <p:spPr>
            <a:xfrm>
              <a:off x="3478955" y="2654936"/>
              <a:ext cx="3153110" cy="637714"/>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46" name="Straight Connector 45"/>
            <p:cNvCxnSpPr/>
            <p:nvPr/>
          </p:nvCxnSpPr>
          <p:spPr>
            <a:xfrm>
              <a:off x="5055761" y="3292650"/>
              <a:ext cx="0" cy="311441"/>
            </a:xfrm>
            <a:prstGeom prst="line">
              <a:avLst/>
            </a:prstGeom>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3478955" y="3544769"/>
              <a:ext cx="3152705" cy="637631"/>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48" name="Rounded Rectangle 47"/>
            <p:cNvSpPr/>
            <p:nvPr/>
          </p:nvSpPr>
          <p:spPr>
            <a:xfrm>
              <a:off x="3478955" y="4508754"/>
              <a:ext cx="3152705" cy="637631"/>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49" name="Straight Connector 48"/>
            <p:cNvCxnSpPr/>
            <p:nvPr/>
          </p:nvCxnSpPr>
          <p:spPr>
            <a:xfrm>
              <a:off x="5055761" y="4182482"/>
              <a:ext cx="0" cy="310772"/>
            </a:xfrm>
            <a:prstGeom prst="line">
              <a:avLst/>
            </a:prstGeom>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36662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828800" y="986589"/>
            <a:ext cx="8590695" cy="2123658"/>
          </a:xfrm>
          <a:prstGeom prst="rect">
            <a:avLst/>
          </a:prstGeom>
          <a:noFill/>
        </p:spPr>
        <p:txBody>
          <a:bodyPr wrap="square" rtlCol="0">
            <a:spAutoFit/>
          </a:bodyPr>
          <a:lstStyle/>
          <a:p>
            <a:endParaRPr lang="en-US" sz="1100" dirty="0"/>
          </a:p>
          <a:p>
            <a:pPr lvl="0"/>
            <a:r>
              <a:rPr lang="en-US" sz="2400" dirty="0"/>
              <a:t>As president, you are the chief executive officer of the club.</a:t>
            </a:r>
          </a:p>
          <a:p>
            <a:endParaRPr lang="en-US" sz="1100" dirty="0"/>
          </a:p>
          <a:p>
            <a:pPr marL="171450" indent="-171450">
              <a:buFont typeface="Wingdings" pitchFamily="2" charset="2"/>
              <a:buChar char="§"/>
            </a:pPr>
            <a:r>
              <a:rPr lang="en-US" sz="1600" dirty="0"/>
              <a:t>You have limited power (no absolute authority) and your authority to act comes from directives from the board of directors, club members and club’s constitution and by-laws</a:t>
            </a:r>
          </a:p>
          <a:p>
            <a:pPr marL="171450" indent="-171450">
              <a:buFont typeface="Wingdings" pitchFamily="2" charset="2"/>
              <a:buChar char="§"/>
            </a:pPr>
            <a:endParaRPr lang="en-US" sz="800" dirty="0"/>
          </a:p>
          <a:p>
            <a:pPr marL="171450" indent="-171450">
              <a:buFont typeface="Wingdings" pitchFamily="2" charset="2"/>
              <a:buChar char="§"/>
            </a:pPr>
            <a:r>
              <a:rPr lang="en-US" sz="1600" dirty="0"/>
              <a:t>You work in cooperation and have shared responsibilities with your board of directors</a:t>
            </a:r>
          </a:p>
          <a:p>
            <a:pPr lvl="1"/>
            <a:endParaRPr lang="en-US" sz="1200" dirty="0"/>
          </a:p>
          <a:p>
            <a:endParaRPr lang="en-US"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12</a:t>
            </a:fld>
            <a:endParaRPr lang="en-US" dirty="0"/>
          </a:p>
        </p:txBody>
      </p:sp>
      <p:sp>
        <p:nvSpPr>
          <p:cNvPr id="13" name="Rounded Rectangle 12"/>
          <p:cNvSpPr/>
          <p:nvPr/>
        </p:nvSpPr>
        <p:spPr>
          <a:xfrm>
            <a:off x="4389950" y="4557878"/>
            <a:ext cx="3352800" cy="841007"/>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24" name="Group 23"/>
          <p:cNvGrpSpPr/>
          <p:nvPr/>
        </p:nvGrpSpPr>
        <p:grpSpPr>
          <a:xfrm>
            <a:off x="2754632" y="2805748"/>
            <a:ext cx="6659879" cy="3366452"/>
            <a:chOff x="0" y="0"/>
            <a:chExt cx="6309923" cy="2923433"/>
          </a:xfrm>
        </p:grpSpPr>
        <p:sp>
          <p:nvSpPr>
            <p:cNvPr id="25" name="Rounded Rectangle 24"/>
            <p:cNvSpPr/>
            <p:nvPr/>
          </p:nvSpPr>
          <p:spPr>
            <a:xfrm>
              <a:off x="1635617" y="2356834"/>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1</a:t>
              </a:r>
              <a:r>
                <a:rPr lang="en-US" sz="2000" baseline="30000" dirty="0">
                  <a:solidFill>
                    <a:prstClr val="black"/>
                  </a:solidFill>
                </a:rPr>
                <a:t>st</a:t>
              </a:r>
              <a:r>
                <a:rPr lang="en-US" sz="2000" dirty="0">
                  <a:solidFill>
                    <a:prstClr val="black"/>
                  </a:solidFill>
                </a:rPr>
                <a:t> VP</a:t>
              </a:r>
            </a:p>
          </p:txBody>
        </p:sp>
        <p:sp>
          <p:nvSpPr>
            <p:cNvPr id="26" name="Rounded Rectangle 25"/>
            <p:cNvSpPr/>
            <p:nvPr/>
          </p:nvSpPr>
          <p:spPr>
            <a:xfrm>
              <a:off x="1635617" y="0"/>
              <a:ext cx="2987424" cy="553792"/>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28" name="Straight Connector 27"/>
            <p:cNvCxnSpPr/>
            <p:nvPr/>
          </p:nvCxnSpPr>
          <p:spPr>
            <a:xfrm>
              <a:off x="3129566" y="553792"/>
              <a:ext cx="0" cy="270456"/>
            </a:xfrm>
            <a:prstGeom prst="line">
              <a:avLst/>
            </a:prstGeom>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1635617" y="772733"/>
              <a:ext cx="2987040"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30" name="Rounded Rectangle 29"/>
            <p:cNvSpPr/>
            <p:nvPr/>
          </p:nvSpPr>
          <p:spPr>
            <a:xfrm>
              <a:off x="1635617" y="1609859"/>
              <a:ext cx="298704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31" name="Straight Connector 30"/>
            <p:cNvCxnSpPr/>
            <p:nvPr/>
          </p:nvCxnSpPr>
          <p:spPr>
            <a:xfrm>
              <a:off x="3129566" y="1326524"/>
              <a:ext cx="0" cy="269875"/>
            </a:xfrm>
            <a:prstGeom prst="line">
              <a:avLst/>
            </a:prstGeom>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0" y="2279561"/>
              <a:ext cx="1377315"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Secretary</a:t>
              </a:r>
            </a:p>
          </p:txBody>
        </p:sp>
        <p:sp>
          <p:nvSpPr>
            <p:cNvPr id="33" name="Rounded Rectangle 32"/>
            <p:cNvSpPr/>
            <p:nvPr/>
          </p:nvSpPr>
          <p:spPr>
            <a:xfrm>
              <a:off x="4932608" y="2279561"/>
              <a:ext cx="1377315"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Treasurer</a:t>
              </a:r>
            </a:p>
          </p:txBody>
        </p:sp>
        <p:cxnSp>
          <p:nvCxnSpPr>
            <p:cNvPr id="34" name="Straight Connector 33"/>
            <p:cNvCxnSpPr/>
            <p:nvPr/>
          </p:nvCxnSpPr>
          <p:spPr>
            <a:xfrm flipH="1">
              <a:off x="708338" y="1867437"/>
              <a:ext cx="927279" cy="0"/>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2704563"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2</a:t>
              </a:r>
              <a:r>
                <a:rPr lang="en-US" sz="2000" baseline="30000" dirty="0">
                  <a:solidFill>
                    <a:prstClr val="black"/>
                  </a:solidFill>
                </a:rPr>
                <a:t>nd</a:t>
              </a:r>
              <a:r>
                <a:rPr lang="en-US" sz="2000" dirty="0">
                  <a:solidFill>
                    <a:prstClr val="black"/>
                  </a:solidFill>
                </a:rPr>
                <a:t> VP</a:t>
              </a:r>
            </a:p>
          </p:txBody>
        </p:sp>
        <p:sp>
          <p:nvSpPr>
            <p:cNvPr id="36" name="Rounded Rectangle 35"/>
            <p:cNvSpPr/>
            <p:nvPr/>
          </p:nvSpPr>
          <p:spPr>
            <a:xfrm>
              <a:off x="3773509"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prstClr val="black"/>
                  </a:solidFill>
                </a:rPr>
                <a:t>Immediate Past President</a:t>
              </a:r>
            </a:p>
          </p:txBody>
        </p:sp>
        <p:cxnSp>
          <p:nvCxnSpPr>
            <p:cNvPr id="37" name="Straight Connector 36"/>
            <p:cNvCxnSpPr/>
            <p:nvPr/>
          </p:nvCxnSpPr>
          <p:spPr>
            <a:xfrm>
              <a:off x="695459" y="1867437"/>
              <a:ext cx="0" cy="41211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112135" y="2163651"/>
              <a:ext cx="0" cy="19229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206839" y="2163651"/>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4250028" y="2176530"/>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4623515" y="1867437"/>
              <a:ext cx="991235"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5615188" y="1867437"/>
              <a:ext cx="0" cy="412115"/>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4484370" y="2807971"/>
            <a:ext cx="3153110" cy="2491449"/>
            <a:chOff x="3478955" y="2654936"/>
            <a:chExt cx="3153110" cy="2491449"/>
          </a:xfrm>
        </p:grpSpPr>
        <p:sp>
          <p:nvSpPr>
            <p:cNvPr id="45" name="Rounded Rectangle 44"/>
            <p:cNvSpPr/>
            <p:nvPr/>
          </p:nvSpPr>
          <p:spPr>
            <a:xfrm>
              <a:off x="3478955" y="2654936"/>
              <a:ext cx="3153110" cy="637714"/>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46" name="Straight Connector 45"/>
            <p:cNvCxnSpPr/>
            <p:nvPr/>
          </p:nvCxnSpPr>
          <p:spPr>
            <a:xfrm>
              <a:off x="5055761" y="3292650"/>
              <a:ext cx="0" cy="311441"/>
            </a:xfrm>
            <a:prstGeom prst="line">
              <a:avLst/>
            </a:prstGeom>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3478955" y="3544769"/>
              <a:ext cx="3152705" cy="637631"/>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48" name="Rounded Rectangle 47"/>
            <p:cNvSpPr/>
            <p:nvPr/>
          </p:nvSpPr>
          <p:spPr>
            <a:xfrm>
              <a:off x="3478955" y="4508754"/>
              <a:ext cx="3152705" cy="637631"/>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49" name="Straight Connector 48"/>
            <p:cNvCxnSpPr/>
            <p:nvPr/>
          </p:nvCxnSpPr>
          <p:spPr>
            <a:xfrm>
              <a:off x="5055761" y="4182482"/>
              <a:ext cx="0" cy="310772"/>
            </a:xfrm>
            <a:prstGeom prst="line">
              <a:avLst/>
            </a:prstGeom>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09222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524000" y="1608763"/>
            <a:ext cx="8382001" cy="4939814"/>
          </a:xfrm>
          <a:prstGeom prst="rect">
            <a:avLst/>
          </a:prstGeom>
          <a:noFill/>
        </p:spPr>
        <p:txBody>
          <a:bodyPr wrap="square" rtlCol="0">
            <a:spAutoFit/>
          </a:bodyPr>
          <a:lstStyle/>
          <a:p>
            <a:endParaRPr lang="en-US" sz="1100" dirty="0"/>
          </a:p>
          <a:p>
            <a:r>
              <a:rPr lang="en-US" sz="2800" dirty="0"/>
              <a:t>The board of directors includes: </a:t>
            </a:r>
          </a:p>
          <a:p>
            <a:endParaRPr lang="en-US" sz="2400" dirty="0"/>
          </a:p>
          <a:p>
            <a:pPr marL="628650" lvl="1" indent="-171450">
              <a:buFont typeface="Wingdings" pitchFamily="2" charset="2"/>
              <a:buChar char="§"/>
            </a:pPr>
            <a:r>
              <a:rPr lang="en-US" sz="2800" dirty="0"/>
              <a:t>the president</a:t>
            </a:r>
          </a:p>
          <a:p>
            <a:pPr marL="628650" lvl="1" indent="-171450">
              <a:buFont typeface="Wingdings" pitchFamily="2" charset="2"/>
              <a:buChar char="§"/>
            </a:pPr>
            <a:r>
              <a:rPr lang="en-US" sz="2800" dirty="0"/>
              <a:t>the immediate past president</a:t>
            </a:r>
          </a:p>
          <a:p>
            <a:pPr marL="628650" lvl="1" indent="-171450">
              <a:buFont typeface="Wingdings" pitchFamily="2" charset="2"/>
              <a:buChar char="§"/>
            </a:pPr>
            <a:r>
              <a:rPr lang="en-US" sz="2800" dirty="0"/>
              <a:t>vice presidents</a:t>
            </a:r>
          </a:p>
          <a:p>
            <a:pPr marL="628650" lvl="1" indent="-171450">
              <a:buFont typeface="Wingdings" pitchFamily="2" charset="2"/>
              <a:buChar char="§"/>
            </a:pPr>
            <a:r>
              <a:rPr lang="en-US" sz="2800" dirty="0"/>
              <a:t>secretary</a:t>
            </a:r>
          </a:p>
          <a:p>
            <a:pPr marL="628650" lvl="1" indent="-171450">
              <a:buFont typeface="Wingdings" pitchFamily="2" charset="2"/>
              <a:buChar char="§"/>
            </a:pPr>
            <a:r>
              <a:rPr lang="en-US" sz="2800" dirty="0"/>
              <a:t>treasurer</a:t>
            </a:r>
          </a:p>
          <a:p>
            <a:pPr marL="628650" lvl="1" indent="-171450">
              <a:buFont typeface="Wingdings" pitchFamily="2" charset="2"/>
              <a:buChar char="§"/>
            </a:pPr>
            <a:r>
              <a:rPr lang="en-US" sz="2800" dirty="0"/>
              <a:t>Lion tamer (optional)</a:t>
            </a:r>
          </a:p>
          <a:p>
            <a:pPr marL="628650" lvl="1" indent="-171450">
              <a:buFont typeface="Wingdings" pitchFamily="2" charset="2"/>
              <a:buChar char="§"/>
            </a:pPr>
            <a:r>
              <a:rPr lang="en-US" sz="2800" dirty="0"/>
              <a:t>tail twister (optional)</a:t>
            </a:r>
          </a:p>
          <a:p>
            <a:pPr marL="628650" lvl="1" indent="-171450">
              <a:buFont typeface="Wingdings" pitchFamily="2" charset="2"/>
              <a:buChar char="§"/>
            </a:pPr>
            <a:r>
              <a:rPr lang="en-US" sz="2800" dirty="0"/>
              <a:t>membership chairperson</a:t>
            </a:r>
          </a:p>
          <a:p>
            <a:pPr marL="628650" lvl="1" indent="-171450">
              <a:buFont typeface="Wingdings" pitchFamily="2" charset="2"/>
              <a:buChar char="§"/>
            </a:pPr>
            <a:r>
              <a:rPr lang="en-US" sz="2800" dirty="0"/>
              <a:t>any other elected directors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13</a:t>
            </a:fld>
            <a:endParaRPr lang="en-US" dirty="0"/>
          </a:p>
        </p:txBody>
      </p:sp>
      <p:sp>
        <p:nvSpPr>
          <p:cNvPr id="14" name="TextBox 13"/>
          <p:cNvSpPr txBox="1"/>
          <p:nvPr/>
        </p:nvSpPr>
        <p:spPr>
          <a:xfrm>
            <a:off x="1981200" y="4343401"/>
            <a:ext cx="8229600" cy="800219"/>
          </a:xfrm>
          <a:prstGeom prst="rect">
            <a:avLst/>
          </a:prstGeom>
          <a:noFill/>
        </p:spPr>
        <p:txBody>
          <a:bodyPr wrap="square" rtlCol="0">
            <a:spAutoFit/>
          </a:bodyPr>
          <a:lstStyle/>
          <a:p>
            <a:endParaRPr lang="en-US" sz="2200" dirty="0"/>
          </a:p>
          <a:p>
            <a:r>
              <a:rPr lang="en-US" sz="2400" dirty="0">
                <a:solidFill>
                  <a:srgbClr val="FF0000"/>
                </a:solidFill>
              </a:rPr>
              <a:t> </a:t>
            </a:r>
          </a:p>
        </p:txBody>
      </p:sp>
    </p:spTree>
    <p:custDataLst>
      <p:tags r:id="rId1"/>
    </p:custDataLst>
    <p:extLst>
      <p:ext uri="{BB962C8B-B14F-4D97-AF65-F5344CB8AC3E}">
        <p14:creationId xmlns:p14="http://schemas.microsoft.com/office/powerpoint/2010/main" val="1897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568630" y="1037271"/>
            <a:ext cx="8382001" cy="3970318"/>
          </a:xfrm>
          <a:prstGeom prst="rect">
            <a:avLst/>
          </a:prstGeom>
          <a:noFill/>
        </p:spPr>
        <p:txBody>
          <a:bodyPr wrap="square" rtlCol="0">
            <a:spAutoFit/>
          </a:bodyPr>
          <a:lstStyle/>
          <a:p>
            <a:r>
              <a:rPr lang="en-CA" sz="2800" dirty="0"/>
              <a:t>The board of directors have the following duties and powers: </a:t>
            </a:r>
          </a:p>
          <a:p>
            <a:r>
              <a:rPr lang="en-CA" sz="2800" dirty="0"/>
              <a:t>a. It constitutes the executive board of the club and is responsible for the execution, through the club officers, of the policies approved by the club. All new business and policy of the club shall be considered and shaped, first, by the board of directors for presentation to and approval by the club members at a regular or special club meeting. </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14</a:t>
            </a:fld>
            <a:endParaRPr lang="en-US" dirty="0"/>
          </a:p>
        </p:txBody>
      </p:sp>
      <p:sp>
        <p:nvSpPr>
          <p:cNvPr id="14" name="TextBox 13"/>
          <p:cNvSpPr txBox="1"/>
          <p:nvPr/>
        </p:nvSpPr>
        <p:spPr>
          <a:xfrm>
            <a:off x="1981200" y="4254041"/>
            <a:ext cx="8229600" cy="800219"/>
          </a:xfrm>
          <a:prstGeom prst="rect">
            <a:avLst/>
          </a:prstGeom>
          <a:noFill/>
        </p:spPr>
        <p:txBody>
          <a:bodyPr wrap="square" rtlCol="0">
            <a:spAutoFit/>
          </a:bodyPr>
          <a:lstStyle/>
          <a:p>
            <a:endParaRPr lang="en-US" sz="2200" dirty="0"/>
          </a:p>
          <a:p>
            <a:r>
              <a:rPr lang="en-US" sz="2400" dirty="0">
                <a:solidFill>
                  <a:srgbClr val="FF0000"/>
                </a:solidFill>
              </a:rPr>
              <a:t> </a:t>
            </a:r>
          </a:p>
        </p:txBody>
      </p:sp>
    </p:spTree>
    <p:custDataLst>
      <p:tags r:id="rId1"/>
    </p:custDataLst>
    <p:extLst>
      <p:ext uri="{BB962C8B-B14F-4D97-AF65-F5344CB8AC3E}">
        <p14:creationId xmlns:p14="http://schemas.microsoft.com/office/powerpoint/2010/main" val="314573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519646" y="1051650"/>
            <a:ext cx="9144000" cy="5262979"/>
          </a:xfrm>
          <a:prstGeom prst="rect">
            <a:avLst/>
          </a:prstGeom>
          <a:noFill/>
        </p:spPr>
        <p:txBody>
          <a:bodyPr wrap="square" rtlCol="0">
            <a:spAutoFit/>
          </a:bodyPr>
          <a:lstStyle/>
          <a:p>
            <a:r>
              <a:rPr lang="en-CA" sz="2400" dirty="0"/>
              <a:t>b. It authorizes all expenditures and should not create any indebtedness beyond the current income of this club, nor authorize disbursal of club funds for purposes inconsistent with the business and policy authorized by the club membership. </a:t>
            </a:r>
          </a:p>
          <a:p>
            <a:r>
              <a:rPr lang="en-CA" sz="2400" dirty="0"/>
              <a:t> </a:t>
            </a:r>
          </a:p>
          <a:p>
            <a:r>
              <a:rPr lang="en-CA" sz="2400" dirty="0"/>
              <a:t>c. It has power to modify, override or rescind the action of any officer of this club. </a:t>
            </a:r>
          </a:p>
          <a:p>
            <a:r>
              <a:rPr lang="en-CA" sz="2400" dirty="0"/>
              <a:t> </a:t>
            </a:r>
          </a:p>
          <a:p>
            <a:r>
              <a:rPr lang="en-CA" sz="2400" dirty="0"/>
              <a:t>d. It shall have the books, accounts and operations of this club audited annually or, in its discretion, more frequently and may require an accounting or have an audit made of the handling of any club funds by any officer, committee or member of this club. Any member of the club in good standing may inspect any such audit or accounting upon request at a reasonable time and place. </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15</a:t>
            </a:fld>
            <a:endParaRPr lang="en-US" dirty="0"/>
          </a:p>
        </p:txBody>
      </p:sp>
      <p:sp>
        <p:nvSpPr>
          <p:cNvPr id="14" name="TextBox 13"/>
          <p:cNvSpPr txBox="1"/>
          <p:nvPr/>
        </p:nvSpPr>
        <p:spPr>
          <a:xfrm>
            <a:off x="1981200" y="4343401"/>
            <a:ext cx="8229600" cy="800219"/>
          </a:xfrm>
          <a:prstGeom prst="rect">
            <a:avLst/>
          </a:prstGeom>
          <a:noFill/>
        </p:spPr>
        <p:txBody>
          <a:bodyPr wrap="square" rtlCol="0">
            <a:spAutoFit/>
          </a:bodyPr>
          <a:lstStyle/>
          <a:p>
            <a:endParaRPr lang="en-US" sz="2200" dirty="0"/>
          </a:p>
          <a:p>
            <a:r>
              <a:rPr lang="en-US" sz="2400" dirty="0">
                <a:solidFill>
                  <a:srgbClr val="FF0000"/>
                </a:solidFill>
              </a:rPr>
              <a:t> </a:t>
            </a:r>
          </a:p>
        </p:txBody>
      </p:sp>
    </p:spTree>
    <p:custDataLst>
      <p:tags r:id="rId1"/>
    </p:custDataLst>
    <p:extLst>
      <p:ext uri="{BB962C8B-B14F-4D97-AF65-F5344CB8AC3E}">
        <p14:creationId xmlns:p14="http://schemas.microsoft.com/office/powerpoint/2010/main" val="211160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236618" y="1204080"/>
            <a:ext cx="8382001" cy="3046988"/>
          </a:xfrm>
          <a:prstGeom prst="rect">
            <a:avLst/>
          </a:prstGeom>
          <a:noFill/>
        </p:spPr>
        <p:txBody>
          <a:bodyPr wrap="square" rtlCol="0">
            <a:spAutoFit/>
          </a:bodyPr>
          <a:lstStyle/>
          <a:p>
            <a:r>
              <a:rPr lang="en-CA" sz="2400" dirty="0"/>
              <a:t>e. It appoints, on recommendation of the finance committee, a bank or banks for the deposit of the funds of the club. </a:t>
            </a:r>
          </a:p>
          <a:p>
            <a:r>
              <a:rPr lang="en-CA" sz="2400" dirty="0"/>
              <a:t> </a:t>
            </a:r>
          </a:p>
          <a:p>
            <a:r>
              <a:rPr lang="en-CA" sz="2400" dirty="0"/>
              <a:t>g. It shall not authorize, nor permit, the expenditure, for any administrative purpose, of the net income of projects or activities of this club by which funds are raised from the public. </a:t>
            </a:r>
          </a:p>
          <a:p>
            <a:r>
              <a:rPr lang="en-CA" sz="2400" dirty="0"/>
              <a:t> </a:t>
            </a:r>
          </a:p>
          <a:p>
            <a:r>
              <a:rPr lang="en-CA" sz="2400" dirty="0"/>
              <a:t>h. Support Board of Directors decisions.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16</a:t>
            </a:fld>
            <a:endParaRPr lang="en-US" dirty="0"/>
          </a:p>
        </p:txBody>
      </p:sp>
      <p:sp>
        <p:nvSpPr>
          <p:cNvPr id="14" name="TextBox 13"/>
          <p:cNvSpPr txBox="1"/>
          <p:nvPr/>
        </p:nvSpPr>
        <p:spPr>
          <a:xfrm>
            <a:off x="1981200" y="4343401"/>
            <a:ext cx="8229600" cy="800219"/>
          </a:xfrm>
          <a:prstGeom prst="rect">
            <a:avLst/>
          </a:prstGeom>
          <a:noFill/>
        </p:spPr>
        <p:txBody>
          <a:bodyPr wrap="square" rtlCol="0">
            <a:spAutoFit/>
          </a:bodyPr>
          <a:lstStyle/>
          <a:p>
            <a:endParaRPr lang="en-US" sz="2200" dirty="0"/>
          </a:p>
          <a:p>
            <a:r>
              <a:rPr lang="en-US" sz="2400" dirty="0">
                <a:solidFill>
                  <a:srgbClr val="FF0000"/>
                </a:solidFill>
              </a:rPr>
              <a:t> </a:t>
            </a:r>
          </a:p>
        </p:txBody>
      </p:sp>
    </p:spTree>
    <p:custDataLst>
      <p:tags r:id="rId1"/>
    </p:custDataLst>
    <p:extLst>
      <p:ext uri="{BB962C8B-B14F-4D97-AF65-F5344CB8AC3E}">
        <p14:creationId xmlns:p14="http://schemas.microsoft.com/office/powerpoint/2010/main" val="165256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236618" y="1204080"/>
            <a:ext cx="8382001" cy="4154984"/>
          </a:xfrm>
          <a:prstGeom prst="rect">
            <a:avLst/>
          </a:prstGeom>
          <a:noFill/>
        </p:spPr>
        <p:txBody>
          <a:bodyPr wrap="square" rtlCol="0">
            <a:spAutoFit/>
          </a:bodyPr>
          <a:lstStyle/>
          <a:p>
            <a:pPr marL="514350" indent="-514350">
              <a:buAutoNum type="romanLcPeriod"/>
            </a:pPr>
            <a:r>
              <a:rPr lang="en-CA" sz="2400" dirty="0"/>
              <a:t>It maintains at least two (2) separate funds governed by generally accepted accounting practices:</a:t>
            </a:r>
          </a:p>
          <a:p>
            <a:endParaRPr lang="en-CA" sz="2400" dirty="0"/>
          </a:p>
          <a:p>
            <a:pPr marL="1371600" lvl="2" indent="-457200">
              <a:buFont typeface="+mj-lt"/>
              <a:buAutoNum type="alphaLcParenR"/>
            </a:pPr>
            <a:r>
              <a:rPr lang="en-CA" sz="2400" dirty="0"/>
              <a:t>Administrative (Lions) money - to record administrative monies such as dues, tail twisting fines and other internally raised club funds. </a:t>
            </a:r>
          </a:p>
          <a:p>
            <a:pPr marL="1371600" lvl="2" indent="-457200">
              <a:buFont typeface="+mj-lt"/>
              <a:buAutoNum type="alphaLcParenR"/>
            </a:pPr>
            <a:r>
              <a:rPr lang="en-CA" sz="2400" dirty="0"/>
              <a:t>Activity (Public) money - to record activity or public funds raised by asking support from the public. </a:t>
            </a:r>
          </a:p>
          <a:p>
            <a:pPr lvl="1"/>
            <a:endParaRPr lang="en-CA" sz="2400" dirty="0"/>
          </a:p>
          <a:p>
            <a:pPr marL="800100" lvl="1" indent="-342900">
              <a:buFont typeface="Arial" panose="020B0604020202020204" pitchFamily="34" charset="0"/>
              <a:buChar char="•"/>
            </a:pPr>
            <a:r>
              <a:rPr lang="en-CA" sz="2400" dirty="0"/>
              <a:t>Disbursement from such funds shall be in strict compliance with Section (g) of this article. </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17</a:t>
            </a:fld>
            <a:endParaRPr lang="en-US" dirty="0"/>
          </a:p>
        </p:txBody>
      </p:sp>
      <p:sp>
        <p:nvSpPr>
          <p:cNvPr id="14" name="TextBox 13"/>
          <p:cNvSpPr txBox="1"/>
          <p:nvPr/>
        </p:nvSpPr>
        <p:spPr>
          <a:xfrm>
            <a:off x="2085703" y="4328488"/>
            <a:ext cx="8229600" cy="800219"/>
          </a:xfrm>
          <a:prstGeom prst="rect">
            <a:avLst/>
          </a:prstGeom>
          <a:noFill/>
        </p:spPr>
        <p:txBody>
          <a:bodyPr wrap="square" rtlCol="0">
            <a:spAutoFit/>
          </a:bodyPr>
          <a:lstStyle/>
          <a:p>
            <a:endParaRPr lang="en-US" sz="2200" dirty="0"/>
          </a:p>
          <a:p>
            <a:r>
              <a:rPr lang="en-US" sz="2400" dirty="0">
                <a:solidFill>
                  <a:srgbClr val="FF0000"/>
                </a:solidFill>
              </a:rPr>
              <a:t> </a:t>
            </a:r>
          </a:p>
        </p:txBody>
      </p:sp>
    </p:spTree>
    <p:custDataLst>
      <p:tags r:id="rId1"/>
    </p:custDataLst>
    <p:extLst>
      <p:ext uri="{BB962C8B-B14F-4D97-AF65-F5344CB8AC3E}">
        <p14:creationId xmlns:p14="http://schemas.microsoft.com/office/powerpoint/2010/main" val="395633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236618" y="1204080"/>
            <a:ext cx="8382001" cy="4431983"/>
          </a:xfrm>
          <a:prstGeom prst="rect">
            <a:avLst/>
          </a:prstGeom>
          <a:noFill/>
        </p:spPr>
        <p:txBody>
          <a:bodyPr wrap="square" rtlCol="0">
            <a:spAutoFit/>
          </a:bodyPr>
          <a:lstStyle/>
          <a:p>
            <a:r>
              <a:rPr lang="en-CA" sz="3600" b="1" dirty="0"/>
              <a:t>NEW: </a:t>
            </a:r>
          </a:p>
          <a:p>
            <a:pPr marL="571500" indent="-571500">
              <a:buFont typeface="Arial" panose="020B0604020202020204" pitchFamily="34" charset="0"/>
              <a:buChar char="•"/>
            </a:pPr>
            <a:r>
              <a:rPr lang="en-CA" sz="3600" b="1" dirty="0"/>
              <a:t>Club Administrator</a:t>
            </a:r>
            <a:endParaRPr lang="en-CA" sz="3600" dirty="0"/>
          </a:p>
          <a:p>
            <a:pPr marL="1371600" lvl="2" indent="-457200">
              <a:buFont typeface="Arial" panose="020B0604020202020204" pitchFamily="34" charset="0"/>
              <a:buChar char="•"/>
            </a:pPr>
            <a:r>
              <a:rPr lang="en-CA" sz="3200" dirty="0"/>
              <a:t>Club Administrators can perform all of the same tasks in MyLCI as club secretaries. The club president or club secretary may assign a Club Administrator…see </a:t>
            </a:r>
            <a:r>
              <a:rPr lang="en-CA" sz="3200" u="sng" dirty="0"/>
              <a:t>My Lions Club &gt;&gt; Officers.</a:t>
            </a:r>
          </a:p>
          <a:p>
            <a:r>
              <a:rPr lang="en-CA" dirty="0"/>
              <a:t> </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18</a:t>
            </a:fld>
            <a:endParaRPr lang="en-US" dirty="0"/>
          </a:p>
        </p:txBody>
      </p:sp>
      <p:sp>
        <p:nvSpPr>
          <p:cNvPr id="14" name="TextBox 13"/>
          <p:cNvSpPr txBox="1"/>
          <p:nvPr/>
        </p:nvSpPr>
        <p:spPr>
          <a:xfrm>
            <a:off x="2085703" y="4328488"/>
            <a:ext cx="8229600" cy="800219"/>
          </a:xfrm>
          <a:prstGeom prst="rect">
            <a:avLst/>
          </a:prstGeom>
          <a:noFill/>
        </p:spPr>
        <p:txBody>
          <a:bodyPr wrap="square" rtlCol="0">
            <a:spAutoFit/>
          </a:bodyPr>
          <a:lstStyle/>
          <a:p>
            <a:endParaRPr lang="en-US" sz="2200" dirty="0"/>
          </a:p>
          <a:p>
            <a:r>
              <a:rPr lang="en-US" sz="2400" dirty="0">
                <a:solidFill>
                  <a:srgbClr val="FF0000"/>
                </a:solidFill>
              </a:rPr>
              <a:t> </a:t>
            </a:r>
          </a:p>
        </p:txBody>
      </p:sp>
    </p:spTree>
    <p:custDataLst>
      <p:tags r:id="rId1"/>
    </p:custDataLst>
    <p:extLst>
      <p:ext uri="{BB962C8B-B14F-4D97-AF65-F5344CB8AC3E}">
        <p14:creationId xmlns:p14="http://schemas.microsoft.com/office/powerpoint/2010/main" val="172991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1"/>
            <a:ext cx="8229600" cy="800219"/>
          </a:xfrm>
          <a:prstGeom prst="rect">
            <a:avLst/>
          </a:prstGeom>
          <a:noFill/>
          <a:ln>
            <a:noFill/>
          </a:ln>
        </p:spPr>
        <p:txBody>
          <a:bodyPr wrap="square" rtlCol="0">
            <a:spAutoFit/>
          </a:bodyPr>
          <a:lstStyle/>
          <a:p>
            <a:endParaRPr lang="en-US" sz="1100" dirty="0"/>
          </a:p>
          <a:p>
            <a:endParaRPr lang="en-US" sz="1100" dirty="0"/>
          </a:p>
          <a:p>
            <a:r>
              <a:rPr lang="en-US" sz="2400" dirty="0"/>
              <a:t>As club president, your primary responsibilities include…</a:t>
            </a:r>
          </a:p>
        </p:txBody>
      </p:sp>
      <p:sp>
        <p:nvSpPr>
          <p:cNvPr id="3" name="TextBox 2"/>
          <p:cNvSpPr txBox="1"/>
          <p:nvPr/>
        </p:nvSpPr>
        <p:spPr>
          <a:xfrm>
            <a:off x="2362200" y="2008526"/>
            <a:ext cx="7467600" cy="3016210"/>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 </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Committee Chairs and members</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Attend Cabinet, Zone and Region Meetings as appropriate</a:t>
            </a:r>
          </a:p>
          <a:p>
            <a:pPr marL="742950" lvl="1" indent="-285750">
              <a:spcAft>
                <a:spcPts val="1200"/>
              </a:spcAft>
              <a:buFont typeface="Wingdings" pitchFamily="2" charset="2"/>
              <a:buChar char="v"/>
            </a:pPr>
            <a:r>
              <a:rPr lang="en-US" sz="2000" dirty="0"/>
              <a:t>Report at Zone Meetings</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19</a:t>
            </a:fld>
            <a:endParaRPr lang="en-US" dirty="0"/>
          </a:p>
        </p:txBody>
      </p:sp>
    </p:spTree>
    <p:custDataLst>
      <p:tags r:id="rId1"/>
    </p:custDataLst>
    <p:extLst>
      <p:ext uri="{BB962C8B-B14F-4D97-AF65-F5344CB8AC3E}">
        <p14:creationId xmlns:p14="http://schemas.microsoft.com/office/powerpoint/2010/main" val="243270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889261" y="2517283"/>
            <a:ext cx="2414788" cy="2280633"/>
          </a:xfrm>
          <a:prstGeom prst="rect">
            <a:avLst/>
          </a:prstGeom>
        </p:spPr>
      </p:pic>
      <p:graphicFrame>
        <p:nvGraphicFramePr>
          <p:cNvPr id="4" name="Diagram 3"/>
          <p:cNvGraphicFramePr/>
          <p:nvPr>
            <p:custDataLst>
              <p:tags r:id="rId3"/>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752602" y="4655166"/>
            <a:ext cx="8686799" cy="2431435"/>
          </a:xfrm>
          <a:prstGeom prst="rect">
            <a:avLst/>
          </a:prstGeom>
          <a:noFill/>
        </p:spPr>
        <p:txBody>
          <a:bodyPr wrap="square" rtlCol="0">
            <a:spAutoFit/>
          </a:bodyPr>
          <a:lstStyle/>
          <a:p>
            <a:pPr algn="ctr"/>
            <a:endParaRPr lang="en-US" sz="1600" dirty="0"/>
          </a:p>
          <a:p>
            <a:pPr algn="ctr"/>
            <a:r>
              <a:rPr lang="en-US" sz="3200" dirty="0"/>
              <a:t>You have been elected to the position of </a:t>
            </a:r>
          </a:p>
          <a:p>
            <a:pPr algn="ctr"/>
            <a:r>
              <a:rPr lang="en-US" sz="3200" dirty="0"/>
              <a:t>Club President</a:t>
            </a:r>
          </a:p>
          <a:p>
            <a:pPr algn="ctr"/>
            <a:endParaRPr lang="en-US" sz="3200" dirty="0"/>
          </a:p>
          <a:p>
            <a:pPr marL="457200" indent="-457200">
              <a:buAutoNum type="arabicPeriod"/>
            </a:pPr>
            <a:endParaRPr lang="en-US" sz="2000" dirty="0"/>
          </a:p>
          <a:p>
            <a:endParaRPr lang="en-US" sz="2000" dirty="0"/>
          </a:p>
        </p:txBody>
      </p:sp>
      <p:pic>
        <p:nvPicPr>
          <p:cNvPr id="5123" name="Picture 3" descr="C:\Users\vcicero\AppData\Local\Microsoft\Windows\Temporary Internet Files\Content.IE5\4BZ0PU2D\MC900441344[1].pn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3886201" y="-76200"/>
            <a:ext cx="4426267" cy="4426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6888">
            <a:off x="5354424" y="1714640"/>
            <a:ext cx="1950720" cy="369332"/>
          </a:xfrm>
          <a:prstGeom prst="rect">
            <a:avLst/>
          </a:prstGeom>
          <a:noFill/>
        </p:spPr>
        <p:txBody>
          <a:bodyPr wrap="square" rtlCol="0">
            <a:prstTxWarp prst="textArchUp">
              <a:avLst/>
            </a:prstTxWarp>
            <a:spAutoFit/>
          </a:bodyPr>
          <a:lstStyle/>
          <a:p>
            <a:r>
              <a:rPr lang="en-US" dirty="0"/>
              <a:t>Congratulations</a:t>
            </a:r>
          </a:p>
        </p:txBody>
      </p:sp>
      <p:sp>
        <p:nvSpPr>
          <p:cNvPr id="3" name="Footer Placeholder 2"/>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a:t>
            </a:fld>
            <a:endParaRPr lang="en-US" dirty="0"/>
          </a:p>
        </p:txBody>
      </p:sp>
    </p:spTree>
    <p:custDataLst>
      <p:tags r:id="rId1"/>
    </p:custDataLst>
    <p:extLst>
      <p:ext uri="{BB962C8B-B14F-4D97-AF65-F5344CB8AC3E}">
        <p14:creationId xmlns:p14="http://schemas.microsoft.com/office/powerpoint/2010/main" val="310157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06595982"/>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1"/>
            <a:ext cx="8229600" cy="800219"/>
          </a:xfrm>
          <a:prstGeom prst="rect">
            <a:avLst/>
          </a:prstGeom>
          <a:noFill/>
          <a:ln>
            <a:noFill/>
          </a:ln>
        </p:spPr>
        <p:txBody>
          <a:bodyPr wrap="square" rtlCol="0">
            <a:spAutoFit/>
          </a:bodyPr>
          <a:lstStyle/>
          <a:p>
            <a:endParaRPr lang="en-US" sz="1100" dirty="0"/>
          </a:p>
          <a:p>
            <a:endParaRPr lang="en-US" sz="1100" dirty="0"/>
          </a:p>
          <a:p>
            <a:r>
              <a:rPr lang="en-US" sz="2400" dirty="0"/>
              <a:t>There are 3 phases to managing an effective meeting. </a:t>
            </a:r>
          </a:p>
        </p:txBody>
      </p:sp>
      <p:sp>
        <p:nvSpPr>
          <p:cNvPr id="3" name="TextBox 2"/>
          <p:cNvSpPr txBox="1"/>
          <p:nvPr/>
        </p:nvSpPr>
        <p:spPr>
          <a:xfrm>
            <a:off x="1981200" y="2362200"/>
            <a:ext cx="8229600" cy="1938992"/>
          </a:xfrm>
          <a:prstGeom prst="rect">
            <a:avLst/>
          </a:prstGeom>
          <a:noFill/>
        </p:spPr>
        <p:txBody>
          <a:bodyPr wrap="square" rtlCol="0">
            <a:spAutoFit/>
          </a:bodyPr>
          <a:lstStyle/>
          <a:p>
            <a:pPr marL="342900" indent="-342900" algn="ctr">
              <a:buAutoNum type="arabicPeriod"/>
            </a:pPr>
            <a:r>
              <a:rPr lang="en-US" sz="2400" dirty="0"/>
              <a:t>Preparation</a:t>
            </a:r>
          </a:p>
          <a:p>
            <a:pPr marL="342900" indent="-342900" algn="ctr">
              <a:buAutoNum type="arabicPeriod"/>
            </a:pPr>
            <a:endParaRPr lang="en-US" sz="2400" dirty="0"/>
          </a:p>
          <a:p>
            <a:pPr marL="342900" indent="-342900" algn="ctr">
              <a:buAutoNum type="arabicPeriod"/>
            </a:pPr>
            <a:r>
              <a:rPr lang="en-US" sz="2400" dirty="0"/>
              <a:t>Facilitation</a:t>
            </a:r>
          </a:p>
          <a:p>
            <a:pPr marL="342900" indent="-342900" algn="ctr">
              <a:buAutoNum type="arabicPeriod"/>
            </a:pPr>
            <a:endParaRPr lang="en-US" sz="2400" dirty="0"/>
          </a:p>
          <a:p>
            <a:pPr marL="342900" indent="-342900" algn="ctr">
              <a:buAutoNum type="arabicPeriod"/>
            </a:pPr>
            <a:r>
              <a:rPr lang="en-US" sz="2400" dirty="0"/>
              <a:t>Follow-up</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20</a:t>
            </a:fld>
            <a:endParaRPr lang="en-US" dirty="0"/>
          </a:p>
        </p:txBody>
      </p:sp>
    </p:spTree>
    <p:custDataLst>
      <p:tags r:id="rId1"/>
    </p:custDataLst>
    <p:extLst>
      <p:ext uri="{BB962C8B-B14F-4D97-AF65-F5344CB8AC3E}">
        <p14:creationId xmlns:p14="http://schemas.microsoft.com/office/powerpoint/2010/main" val="374578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1212854"/>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752600"/>
            <a:ext cx="8382000" cy="4278094"/>
          </a:xfrm>
          <a:prstGeom prst="rect">
            <a:avLst/>
          </a:prstGeom>
          <a:noFill/>
          <a:ln>
            <a:noFill/>
          </a:ln>
        </p:spPr>
        <p:txBody>
          <a:bodyPr wrap="square" rtlCol="0">
            <a:spAutoFit/>
          </a:bodyPr>
          <a:lstStyle/>
          <a:p>
            <a:r>
              <a:rPr lang="en-US" sz="2400" dirty="0"/>
              <a:t>With the help of your club secretary, you will:</a:t>
            </a:r>
          </a:p>
          <a:p>
            <a:endParaRPr lang="en-US" sz="2400" dirty="0"/>
          </a:p>
          <a:p>
            <a:pPr marL="342900" indent="-342900">
              <a:spcAft>
                <a:spcPts val="1200"/>
              </a:spcAft>
              <a:buFont typeface="Wingdings" pitchFamily="2" charset="2"/>
              <a:buChar char="Ø"/>
            </a:pPr>
            <a:r>
              <a:rPr lang="en-US" sz="2400" dirty="0"/>
              <a:t>Give advance notice of meeting dates/times</a:t>
            </a:r>
          </a:p>
          <a:p>
            <a:pPr marL="342900" indent="-342900">
              <a:spcAft>
                <a:spcPts val="1200"/>
              </a:spcAft>
              <a:buFont typeface="Wingdings" pitchFamily="2" charset="2"/>
              <a:buChar char="Ø"/>
            </a:pPr>
            <a:r>
              <a:rPr lang="en-US" sz="2400" dirty="0"/>
              <a:t>Select a program for the benefit of the club members</a:t>
            </a:r>
          </a:p>
          <a:p>
            <a:pPr marL="342900" indent="-342900">
              <a:spcAft>
                <a:spcPts val="1200"/>
              </a:spcAft>
              <a:buFont typeface="Wingdings" pitchFamily="2" charset="2"/>
              <a:buChar char="Ø"/>
            </a:pPr>
            <a:r>
              <a:rPr lang="en-US" sz="2400" dirty="0"/>
              <a:t>Prepare a well planned agenda, distributed in advance</a:t>
            </a:r>
          </a:p>
          <a:p>
            <a:pPr marL="342900" indent="-342900">
              <a:spcAft>
                <a:spcPts val="1200"/>
              </a:spcAft>
              <a:buFont typeface="Wingdings" pitchFamily="2" charset="2"/>
              <a:buChar char="Ø"/>
            </a:pPr>
            <a:r>
              <a:rPr lang="en-US" sz="2400" dirty="0"/>
              <a:t>Have a good understanding of parliamentary procedures</a:t>
            </a:r>
          </a:p>
          <a:p>
            <a:pPr marL="342900" indent="-342900">
              <a:spcAft>
                <a:spcPts val="1200"/>
              </a:spcAft>
              <a:buFont typeface="Wingdings" pitchFamily="2" charset="2"/>
              <a:buChar char="Ø"/>
            </a:pPr>
            <a:r>
              <a:rPr lang="en-US" sz="2400" dirty="0"/>
              <a:t>Ensure the facilities used are adequate for your meeting purposes </a:t>
            </a:r>
          </a:p>
          <a:p>
            <a:pPr>
              <a:spcAft>
                <a:spcPts val="1200"/>
              </a:spcAft>
            </a:pPr>
            <a:endParaRPr lang="en-US" sz="20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21</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1 - Preparation</a:t>
            </a:r>
          </a:p>
        </p:txBody>
      </p:sp>
    </p:spTree>
    <p:custDataLst>
      <p:tags r:id="rId1"/>
    </p:custDataLst>
    <p:extLst>
      <p:ext uri="{BB962C8B-B14F-4D97-AF65-F5344CB8AC3E}">
        <p14:creationId xmlns:p14="http://schemas.microsoft.com/office/powerpoint/2010/main" val="12048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47301313"/>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752600"/>
            <a:ext cx="8382000" cy="3785652"/>
          </a:xfrm>
          <a:prstGeom prst="rect">
            <a:avLst/>
          </a:prstGeom>
          <a:noFill/>
          <a:ln>
            <a:noFill/>
          </a:ln>
        </p:spPr>
        <p:txBody>
          <a:bodyPr wrap="square" rtlCol="0">
            <a:spAutoFit/>
          </a:bodyPr>
          <a:lstStyle/>
          <a:p>
            <a:r>
              <a:rPr lang="en-US" sz="2800" dirty="0"/>
              <a:t>Why an agenda….it is the ‘Blueprint’ for productive and effective meetings!  Your agenda ensures: </a:t>
            </a:r>
          </a:p>
          <a:p>
            <a:endParaRPr lang="en-US" sz="2800" dirty="0"/>
          </a:p>
          <a:p>
            <a:pPr marL="800100" lvl="1" indent="-342900">
              <a:spcAft>
                <a:spcPts val="1200"/>
              </a:spcAft>
              <a:buFont typeface="Wingdings" pitchFamily="2" charset="2"/>
              <a:buChar char="Ø"/>
            </a:pPr>
            <a:r>
              <a:rPr lang="en-US" sz="2400" dirty="0"/>
              <a:t>Meetings kept on track and follow timelines</a:t>
            </a:r>
          </a:p>
          <a:p>
            <a:pPr marL="800100" lvl="1" indent="-342900">
              <a:spcAft>
                <a:spcPts val="1200"/>
              </a:spcAft>
              <a:buFont typeface="Wingdings" pitchFamily="2" charset="2"/>
              <a:buChar char="Ø"/>
            </a:pPr>
            <a:r>
              <a:rPr lang="en-US" sz="2400" dirty="0"/>
              <a:t>Meetings are orderly and productive</a:t>
            </a:r>
          </a:p>
          <a:p>
            <a:pPr marL="800100" lvl="1" indent="-342900">
              <a:spcAft>
                <a:spcPts val="1200"/>
              </a:spcAft>
              <a:buFont typeface="Wingdings" pitchFamily="2" charset="2"/>
              <a:buChar char="Ø"/>
            </a:pPr>
            <a:r>
              <a:rPr lang="en-US" sz="2400" dirty="0"/>
              <a:t>Members are informed</a:t>
            </a:r>
          </a:p>
          <a:p>
            <a:pPr marL="800100" lvl="1" indent="-342900">
              <a:spcAft>
                <a:spcPts val="1200"/>
              </a:spcAft>
              <a:buFont typeface="Wingdings" pitchFamily="2" charset="2"/>
              <a:buChar char="Ø"/>
            </a:pPr>
            <a:r>
              <a:rPr lang="en-US" sz="2400" dirty="0"/>
              <a:t>Issues are not overlooked</a:t>
            </a:r>
          </a:p>
          <a:p>
            <a:pPr>
              <a:spcAft>
                <a:spcPts val="1200"/>
              </a:spcAft>
            </a:pPr>
            <a:endParaRPr lang="en-US" sz="20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22</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1 - Preparation</a:t>
            </a:r>
          </a:p>
        </p:txBody>
      </p:sp>
    </p:spTree>
    <p:custDataLst>
      <p:tags r:id="rId1"/>
    </p:custDataLst>
    <p:extLst>
      <p:ext uri="{BB962C8B-B14F-4D97-AF65-F5344CB8AC3E}">
        <p14:creationId xmlns:p14="http://schemas.microsoft.com/office/powerpoint/2010/main" val="368677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8438548"/>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752600"/>
            <a:ext cx="8382000" cy="3354765"/>
          </a:xfrm>
          <a:prstGeom prst="rect">
            <a:avLst/>
          </a:prstGeom>
          <a:noFill/>
          <a:ln>
            <a:noFill/>
          </a:ln>
        </p:spPr>
        <p:txBody>
          <a:bodyPr wrap="square" rtlCol="0">
            <a:spAutoFit/>
          </a:bodyPr>
          <a:lstStyle/>
          <a:p>
            <a:r>
              <a:rPr lang="en-US" sz="2800" dirty="0"/>
              <a:t>Preparing the agenda:</a:t>
            </a:r>
          </a:p>
          <a:p>
            <a:endParaRPr lang="en-US" sz="2800" dirty="0"/>
          </a:p>
          <a:p>
            <a:pPr marL="342900" indent="-342900">
              <a:spcAft>
                <a:spcPts val="1200"/>
              </a:spcAft>
              <a:buFont typeface="Wingdings" pitchFamily="2" charset="2"/>
              <a:buChar char="Ø"/>
            </a:pPr>
            <a:r>
              <a:rPr lang="en-US" sz="2400" dirty="0"/>
              <a:t>Work with Secretary, Vice Presidents, Committee Chairs</a:t>
            </a:r>
          </a:p>
          <a:p>
            <a:pPr marL="342900" indent="-342900">
              <a:spcAft>
                <a:spcPts val="1200"/>
              </a:spcAft>
              <a:buFont typeface="Wingdings" pitchFamily="2" charset="2"/>
              <a:buChar char="Ø"/>
            </a:pPr>
            <a:r>
              <a:rPr lang="en-US" sz="2400" dirty="0"/>
              <a:t>Review past meeting minutes</a:t>
            </a:r>
          </a:p>
          <a:p>
            <a:pPr marL="342900" indent="-342900">
              <a:spcAft>
                <a:spcPts val="1200"/>
              </a:spcAft>
              <a:buFont typeface="Wingdings" pitchFamily="2" charset="2"/>
              <a:buChar char="Ø"/>
            </a:pPr>
            <a:r>
              <a:rPr lang="en-US" sz="2400" dirty="0"/>
              <a:t>Send out agenda prior to meeting (Secretary)</a:t>
            </a:r>
          </a:p>
          <a:p>
            <a:pPr marL="342900" indent="-342900">
              <a:spcAft>
                <a:spcPts val="1200"/>
              </a:spcAft>
              <a:buFont typeface="Wingdings" pitchFamily="2" charset="2"/>
              <a:buChar char="Ø"/>
            </a:pPr>
            <a:r>
              <a:rPr lang="en-US" sz="2400" dirty="0"/>
              <a:t>Have copies at the meeting (Secretary)</a:t>
            </a:r>
          </a:p>
          <a:p>
            <a:pPr>
              <a:spcAft>
                <a:spcPts val="1200"/>
              </a:spcAft>
            </a:pPr>
            <a:endParaRPr lang="en-US" sz="20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23</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1 - Preparation</a:t>
            </a:r>
          </a:p>
        </p:txBody>
      </p:sp>
    </p:spTree>
    <p:custDataLst>
      <p:tags r:id="rId1"/>
    </p:custDataLst>
    <p:extLst>
      <p:ext uri="{BB962C8B-B14F-4D97-AF65-F5344CB8AC3E}">
        <p14:creationId xmlns:p14="http://schemas.microsoft.com/office/powerpoint/2010/main" val="3259259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1079693"/>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752600"/>
            <a:ext cx="8382000" cy="3447098"/>
          </a:xfrm>
          <a:prstGeom prst="rect">
            <a:avLst/>
          </a:prstGeom>
          <a:noFill/>
          <a:ln>
            <a:noFill/>
          </a:ln>
        </p:spPr>
        <p:txBody>
          <a:bodyPr wrap="square" rtlCol="0">
            <a:spAutoFit/>
          </a:bodyPr>
          <a:lstStyle/>
          <a:p>
            <a:pPr>
              <a:spcAft>
                <a:spcPts val="1200"/>
              </a:spcAft>
            </a:pPr>
            <a:r>
              <a:rPr lang="en-US" sz="2800" dirty="0"/>
              <a:t>Resources:</a:t>
            </a:r>
          </a:p>
          <a:p>
            <a:pPr marL="342900" indent="-342900">
              <a:spcAft>
                <a:spcPts val="1200"/>
              </a:spcAft>
              <a:buFont typeface="Wingdings" panose="05000000000000000000" pitchFamily="2" charset="2"/>
              <a:buChar char="Ø"/>
            </a:pPr>
            <a:r>
              <a:rPr lang="en-US" sz="2800" dirty="0"/>
              <a:t>Lions Club International Resource Center: </a:t>
            </a:r>
          </a:p>
          <a:p>
            <a:pPr marL="1257300" lvl="2" indent="-342900">
              <a:spcAft>
                <a:spcPts val="1200"/>
              </a:spcAft>
              <a:buFont typeface="Wingdings" panose="05000000000000000000" pitchFamily="2" charset="2"/>
              <a:buChar char="Ø"/>
            </a:pPr>
            <a:r>
              <a:rPr lang="en-US" sz="2800" dirty="0"/>
              <a:t>Meeting Management Resource</a:t>
            </a:r>
          </a:p>
          <a:p>
            <a:pPr marL="1257300" lvl="2" indent="-342900">
              <a:spcAft>
                <a:spcPts val="1200"/>
              </a:spcAft>
              <a:buFont typeface="Wingdings" panose="05000000000000000000" pitchFamily="2" charset="2"/>
              <a:buChar char="Ø"/>
            </a:pPr>
            <a:r>
              <a:rPr lang="en-US" sz="2800" dirty="0"/>
              <a:t>Time Management  Resource</a:t>
            </a:r>
          </a:p>
          <a:p>
            <a:pPr marL="1257300" lvl="2" indent="-342900">
              <a:spcAft>
                <a:spcPts val="1200"/>
              </a:spcAft>
              <a:buFont typeface="Wingdings" panose="05000000000000000000" pitchFamily="2" charset="2"/>
              <a:buChar char="Ø"/>
            </a:pPr>
            <a:r>
              <a:rPr lang="en-US" sz="2800" dirty="0"/>
              <a:t>Web workshops</a:t>
            </a:r>
            <a:endParaRPr lang="en-US" sz="2800" i="1" dirty="0"/>
          </a:p>
          <a:p>
            <a:pPr marL="342900" indent="-342900">
              <a:spcAft>
                <a:spcPts val="1200"/>
              </a:spcAft>
              <a:buFont typeface="Wingdings" panose="05000000000000000000" pitchFamily="2" charset="2"/>
              <a:buChar char="Ø"/>
            </a:pPr>
            <a:r>
              <a:rPr lang="en-US" sz="2800" dirty="0"/>
              <a:t>Lions University Course 104 – </a:t>
            </a:r>
            <a:r>
              <a:rPr lang="en-US" sz="2800" i="1" dirty="0"/>
              <a:t>Effective Club Meetings </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24</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1 - Preparation</a:t>
            </a:r>
          </a:p>
        </p:txBody>
      </p:sp>
    </p:spTree>
    <p:custDataLst>
      <p:tags r:id="rId1"/>
    </p:custDataLst>
    <p:extLst>
      <p:ext uri="{BB962C8B-B14F-4D97-AF65-F5344CB8AC3E}">
        <p14:creationId xmlns:p14="http://schemas.microsoft.com/office/powerpoint/2010/main" val="1425353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10631883"/>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784684" y="1942000"/>
            <a:ext cx="8622632" cy="4693593"/>
          </a:xfrm>
          <a:prstGeom prst="rect">
            <a:avLst/>
          </a:prstGeom>
          <a:noFill/>
          <a:ln>
            <a:noFill/>
          </a:ln>
        </p:spPr>
        <p:txBody>
          <a:bodyPr wrap="square" rtlCol="0">
            <a:spAutoFit/>
          </a:bodyPr>
          <a:lstStyle/>
          <a:p>
            <a:endParaRPr lang="en-US" sz="1100" dirty="0"/>
          </a:p>
          <a:p>
            <a:r>
              <a:rPr lang="en-US" sz="2400" dirty="0"/>
              <a:t>Facilitating a meeting takes skill.</a:t>
            </a:r>
          </a:p>
          <a:p>
            <a:endParaRPr lang="en-US" sz="2400" dirty="0"/>
          </a:p>
          <a:p>
            <a:pPr marL="800100" lvl="1" indent="-342900">
              <a:buFont typeface="Wingdings" pitchFamily="2" charset="2"/>
              <a:buChar char="Ø"/>
            </a:pPr>
            <a:r>
              <a:rPr lang="en-US" sz="2400" dirty="0"/>
              <a:t>Follow the agenda….start and end the meeting on time</a:t>
            </a:r>
          </a:p>
          <a:p>
            <a:pPr marL="800100" lvl="1" indent="-342900">
              <a:buFont typeface="Wingdings" pitchFamily="2" charset="2"/>
              <a:buChar char="Ø"/>
            </a:pPr>
            <a:endParaRPr lang="en-US" sz="1200" dirty="0">
              <a:solidFill>
                <a:srgbClr val="FF0000"/>
              </a:solidFill>
            </a:endParaRPr>
          </a:p>
          <a:p>
            <a:pPr marL="800100" lvl="1" indent="-342900">
              <a:buFont typeface="Wingdings" pitchFamily="2" charset="2"/>
              <a:buChar char="Ø"/>
            </a:pPr>
            <a:r>
              <a:rPr lang="en-US" sz="2400" dirty="0"/>
              <a:t>Follow the agreed upon parliamentary procedure for conducting business</a:t>
            </a:r>
          </a:p>
          <a:p>
            <a:pPr marL="1257300" lvl="2" indent="-342900">
              <a:buFont typeface="Wingdings" pitchFamily="2" charset="2"/>
              <a:buChar char="Ø"/>
            </a:pPr>
            <a:r>
              <a:rPr lang="en-US" sz="2400" dirty="0"/>
              <a:t> Robert’s Rules of Order is suggested system</a:t>
            </a:r>
          </a:p>
          <a:p>
            <a:pPr marL="1257300" lvl="2" indent="-342900">
              <a:buFont typeface="Wingdings" pitchFamily="2" charset="2"/>
              <a:buChar char="Ø"/>
            </a:pPr>
            <a:r>
              <a:rPr lang="en-US" sz="2400" dirty="0"/>
              <a:t>Call to order; kinds of motions; debate/discussion; voting; table/rescind/reconsider motions; recognize speakers; etc.</a:t>
            </a:r>
          </a:p>
          <a:p>
            <a:pPr marL="1257300" lvl="2" indent="-342900">
              <a:buFont typeface="Wingdings" pitchFamily="2" charset="2"/>
              <a:buChar char="Ø"/>
            </a:pPr>
            <a:endParaRPr lang="en-US" sz="2400" dirty="0"/>
          </a:p>
          <a:p>
            <a:pPr marL="800100" lvl="1" indent="-342900">
              <a:buFont typeface="Wingdings" pitchFamily="2" charset="2"/>
              <a:buChar char="Ø"/>
            </a:pPr>
            <a:endParaRPr lang="en-US" sz="1200" dirty="0"/>
          </a:p>
          <a:p>
            <a:pPr marL="1257300" lvl="2" indent="-342900">
              <a:buFont typeface="Wingdings" pitchFamily="2" charset="2"/>
              <a:buChar char="Ø"/>
            </a:pPr>
            <a:endParaRPr lang="en-US" sz="2400" dirty="0"/>
          </a:p>
          <a:p>
            <a:endParaRPr lang="en-US" sz="24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25</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2 - Facilitation</a:t>
            </a:r>
          </a:p>
        </p:txBody>
      </p:sp>
    </p:spTree>
    <p:custDataLst>
      <p:tags r:id="rId1"/>
    </p:custDataLst>
    <p:extLst>
      <p:ext uri="{BB962C8B-B14F-4D97-AF65-F5344CB8AC3E}">
        <p14:creationId xmlns:p14="http://schemas.microsoft.com/office/powerpoint/2010/main" val="201054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32080781"/>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740568" y="1913200"/>
            <a:ext cx="8622632" cy="3031599"/>
          </a:xfrm>
          <a:prstGeom prst="rect">
            <a:avLst/>
          </a:prstGeom>
          <a:noFill/>
          <a:ln>
            <a:noFill/>
          </a:ln>
        </p:spPr>
        <p:txBody>
          <a:bodyPr wrap="square" rtlCol="0">
            <a:spAutoFit/>
          </a:bodyPr>
          <a:lstStyle/>
          <a:p>
            <a:endParaRPr lang="en-US" sz="1100" dirty="0"/>
          </a:p>
          <a:p>
            <a:r>
              <a:rPr lang="en-US" sz="2400" dirty="0"/>
              <a:t>Facilitating a meeting takes skill.</a:t>
            </a:r>
          </a:p>
          <a:p>
            <a:endParaRPr lang="en-US" sz="2400" dirty="0"/>
          </a:p>
          <a:p>
            <a:pPr marL="800100" lvl="1" indent="-342900">
              <a:buFont typeface="Wingdings" pitchFamily="2" charset="2"/>
              <a:buChar char="Ø"/>
            </a:pPr>
            <a:endParaRPr lang="en-US" sz="1200" dirty="0"/>
          </a:p>
          <a:p>
            <a:pPr marL="800100" lvl="1" indent="-342900">
              <a:buFont typeface="Wingdings" pitchFamily="2" charset="2"/>
              <a:buChar char="Ø"/>
            </a:pPr>
            <a:r>
              <a:rPr lang="en-US" sz="2400" dirty="0"/>
              <a:t>Make the meeting fair for everyone</a:t>
            </a:r>
          </a:p>
          <a:p>
            <a:pPr marL="800100" lvl="1" indent="-342900">
              <a:buFont typeface="Wingdings" pitchFamily="2" charset="2"/>
              <a:buChar char="Ø"/>
            </a:pPr>
            <a:endParaRPr lang="en-US" sz="1200" dirty="0"/>
          </a:p>
          <a:p>
            <a:pPr marL="800100" lvl="1" indent="-342900">
              <a:buFont typeface="Wingdings" pitchFamily="2" charset="2"/>
              <a:buChar char="Ø"/>
            </a:pPr>
            <a:r>
              <a:rPr lang="en-US" sz="2400" dirty="0"/>
              <a:t>Avoid political or religious discussions</a:t>
            </a:r>
          </a:p>
          <a:p>
            <a:pPr marL="800100" lvl="1" indent="-342900">
              <a:buFont typeface="Wingdings" pitchFamily="2" charset="2"/>
              <a:buChar char="Ø"/>
            </a:pPr>
            <a:endParaRPr lang="en-US" sz="1200" dirty="0"/>
          </a:p>
          <a:p>
            <a:pPr marL="800100" lvl="1" indent="-342900">
              <a:buFont typeface="Wingdings" pitchFamily="2" charset="2"/>
              <a:buChar char="Ø"/>
            </a:pPr>
            <a:r>
              <a:rPr lang="en-US" sz="2400" dirty="0"/>
              <a:t>Treat everyone with respect and kindness</a:t>
            </a:r>
          </a:p>
          <a:p>
            <a:endParaRPr lang="en-US" sz="24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26</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2 - Facilitation</a:t>
            </a:r>
          </a:p>
        </p:txBody>
      </p:sp>
    </p:spTree>
    <p:custDataLst>
      <p:tags r:id="rId1"/>
    </p:custDataLst>
    <p:extLst>
      <p:ext uri="{BB962C8B-B14F-4D97-AF65-F5344CB8AC3E}">
        <p14:creationId xmlns:p14="http://schemas.microsoft.com/office/powerpoint/2010/main" val="2948616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20072550"/>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790700" y="1942000"/>
            <a:ext cx="8610600" cy="3585597"/>
          </a:xfrm>
          <a:prstGeom prst="rect">
            <a:avLst/>
          </a:prstGeom>
          <a:noFill/>
          <a:ln>
            <a:noFill/>
          </a:ln>
        </p:spPr>
        <p:txBody>
          <a:bodyPr wrap="square" rtlCol="0">
            <a:spAutoFit/>
          </a:bodyPr>
          <a:lstStyle/>
          <a:p>
            <a:endParaRPr lang="en-US" sz="1100" dirty="0"/>
          </a:p>
          <a:p>
            <a:r>
              <a:rPr lang="en-US" sz="2400" dirty="0"/>
              <a:t>Recognize there may be times when conflict arises.  Remember:</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The President or VP is the standing authority and must understand how to manage these types of situations.</a:t>
            </a:r>
          </a:p>
          <a:p>
            <a:endParaRPr lang="en-US" sz="2400" dirty="0"/>
          </a:p>
          <a:p>
            <a:pPr marL="342900" indent="-342900">
              <a:buFont typeface="Wingdings" panose="05000000000000000000" pitchFamily="2" charset="2"/>
              <a:buChar char="Ø"/>
            </a:pPr>
            <a:r>
              <a:rPr lang="en-US" sz="2400" dirty="0"/>
              <a:t>One needs to develop the ability to assert oneself when necessary and sometimes deal with disharmonious behavior. </a:t>
            </a:r>
          </a:p>
          <a:p>
            <a:endParaRPr lang="en-US" sz="2400" dirty="0"/>
          </a:p>
          <a:p>
            <a:pPr marL="342900" indent="-342900">
              <a:buFont typeface="Wingdings" panose="05000000000000000000" pitchFamily="2" charset="2"/>
              <a:buChar char="Ø"/>
            </a:pPr>
            <a:r>
              <a:rPr lang="en-US" sz="2400" dirty="0"/>
              <a:t>Also, one should abide by some common courtesies.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27</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2 - Facilitation</a:t>
            </a:r>
          </a:p>
        </p:txBody>
      </p:sp>
    </p:spTree>
    <p:custDataLst>
      <p:tags r:id="rId1"/>
    </p:custDataLst>
    <p:extLst>
      <p:ext uri="{BB962C8B-B14F-4D97-AF65-F5344CB8AC3E}">
        <p14:creationId xmlns:p14="http://schemas.microsoft.com/office/powerpoint/2010/main" val="368795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84293091"/>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28</a:t>
            </a:fld>
            <a:endParaRPr lang="en-US" dirty="0"/>
          </a:p>
        </p:txBody>
      </p:sp>
      <p:sp>
        <p:nvSpPr>
          <p:cNvPr id="11" name="TextBox 10"/>
          <p:cNvSpPr txBox="1"/>
          <p:nvPr/>
        </p:nvSpPr>
        <p:spPr>
          <a:xfrm>
            <a:off x="1485900" y="990600"/>
            <a:ext cx="8534400" cy="4708981"/>
          </a:xfrm>
          <a:prstGeom prst="rect">
            <a:avLst/>
          </a:prstGeom>
          <a:noFill/>
        </p:spPr>
        <p:txBody>
          <a:bodyPr wrap="square" rtlCol="0">
            <a:spAutoFit/>
          </a:bodyPr>
          <a:lstStyle/>
          <a:p>
            <a:r>
              <a:rPr lang="en-US" sz="2400" dirty="0"/>
              <a:t>Phase 2 – Facilitation</a:t>
            </a:r>
          </a:p>
          <a:p>
            <a:endParaRPr lang="en-US" sz="2400" dirty="0"/>
          </a:p>
          <a:p>
            <a:r>
              <a:rPr lang="en-US" sz="3200" dirty="0"/>
              <a:t>RESOURCES: </a:t>
            </a:r>
          </a:p>
          <a:p>
            <a:pPr marL="800100" lvl="1" indent="-342900">
              <a:buFont typeface="Wingdings" panose="05000000000000000000" pitchFamily="2" charset="2"/>
              <a:buChar char="Ø"/>
            </a:pPr>
            <a:r>
              <a:rPr lang="en-US" sz="2800" dirty="0"/>
              <a:t>Robert’s Rules of Order </a:t>
            </a:r>
          </a:p>
          <a:p>
            <a:pPr marL="342900" indent="-342900">
              <a:buFont typeface="Wingdings" pitchFamily="2" charset="2"/>
              <a:buChar char="§"/>
            </a:pPr>
            <a:endParaRPr lang="en-US" sz="2800" dirty="0"/>
          </a:p>
          <a:p>
            <a:pPr marL="800100" lvl="1" indent="-342900">
              <a:buFont typeface="Wingdings" panose="05000000000000000000" pitchFamily="2" charset="2"/>
              <a:buChar char="Ø"/>
            </a:pPr>
            <a:r>
              <a:rPr lang="en-US" sz="2800" dirty="0"/>
              <a:t>Lions Clubs International Resource Center:</a:t>
            </a:r>
          </a:p>
          <a:p>
            <a:pPr marL="1257300" lvl="2" indent="-342900">
              <a:buFont typeface="Wingdings" panose="05000000000000000000" pitchFamily="2" charset="2"/>
              <a:buChar char="Ø"/>
            </a:pPr>
            <a:r>
              <a:rPr lang="en-US" sz="2800" dirty="0"/>
              <a:t>Club Dispute Resolution Procedures</a:t>
            </a:r>
          </a:p>
          <a:p>
            <a:pPr marL="1257300" lvl="2" indent="-342900">
              <a:buFont typeface="Wingdings" panose="05000000000000000000" pitchFamily="2" charset="2"/>
              <a:buChar char="Ø"/>
            </a:pPr>
            <a:r>
              <a:rPr lang="en-US" sz="2800" dirty="0"/>
              <a:t>Club Dispute Resolution Guidelines </a:t>
            </a:r>
          </a:p>
          <a:p>
            <a:pPr marL="1257300" lvl="2" indent="-342900">
              <a:buFont typeface="Wingdings" panose="05000000000000000000" pitchFamily="2" charset="2"/>
              <a:buChar char="Ø"/>
            </a:pPr>
            <a:r>
              <a:rPr lang="en-US" sz="2800" dirty="0"/>
              <a:t>Conflict Resolution Webinar &amp; Participant Book </a:t>
            </a:r>
          </a:p>
          <a:p>
            <a:pPr marL="342900" indent="-342900">
              <a:buFont typeface="Wingdings" pitchFamily="2" charset="2"/>
              <a:buChar char="§"/>
            </a:pPr>
            <a:endParaRPr lang="en-US" sz="2800" dirty="0"/>
          </a:p>
          <a:p>
            <a:pPr marL="342900" indent="-342900">
              <a:buFont typeface="Wingdings" pitchFamily="2" charset="2"/>
              <a:buChar char="§"/>
            </a:pPr>
            <a:endParaRPr lang="en-US" sz="1200" dirty="0"/>
          </a:p>
          <a:p>
            <a:pPr marL="342900" indent="-342900">
              <a:buFont typeface="Wingdings" pitchFamily="2" charset="2"/>
              <a:buChar char="§"/>
            </a:pPr>
            <a:endParaRPr lang="en-US" sz="1200" dirty="0"/>
          </a:p>
        </p:txBody>
      </p:sp>
    </p:spTree>
    <p:custDataLst>
      <p:tags r:id="rId1"/>
    </p:custDataLst>
    <p:extLst>
      <p:ext uri="{BB962C8B-B14F-4D97-AF65-F5344CB8AC3E}">
        <p14:creationId xmlns:p14="http://schemas.microsoft.com/office/powerpoint/2010/main" val="1203338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1110334"/>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981200" y="1600200"/>
            <a:ext cx="8229600" cy="630942"/>
          </a:xfrm>
          <a:prstGeom prst="rect">
            <a:avLst/>
          </a:prstGeom>
          <a:noFill/>
          <a:ln>
            <a:noFill/>
          </a:ln>
        </p:spPr>
        <p:txBody>
          <a:bodyPr wrap="square" rtlCol="0">
            <a:spAutoFit/>
          </a:bodyPr>
          <a:lstStyle/>
          <a:p>
            <a:endParaRPr lang="en-US" sz="1100" dirty="0"/>
          </a:p>
          <a:p>
            <a:r>
              <a:rPr lang="en-US" sz="2400" dirty="0"/>
              <a:t>With the help and cooperation of the club secretary: </a:t>
            </a:r>
          </a:p>
        </p:txBody>
      </p:sp>
      <p:sp>
        <p:nvSpPr>
          <p:cNvPr id="7" name="TextBox 6"/>
          <p:cNvSpPr txBox="1"/>
          <p:nvPr/>
        </p:nvSpPr>
        <p:spPr>
          <a:xfrm>
            <a:off x="1981200" y="2514600"/>
            <a:ext cx="8229600" cy="2785378"/>
          </a:xfrm>
          <a:prstGeom prst="rect">
            <a:avLst/>
          </a:prstGeom>
          <a:noFill/>
          <a:ln>
            <a:noFill/>
          </a:ln>
        </p:spPr>
        <p:txBody>
          <a:bodyPr wrap="square" rtlCol="0">
            <a:spAutoFit/>
          </a:bodyPr>
          <a:lstStyle/>
          <a:p>
            <a:endParaRPr lang="en-US" sz="1100" dirty="0"/>
          </a:p>
          <a:p>
            <a:pPr marL="342900" indent="-342900">
              <a:spcAft>
                <a:spcPts val="1200"/>
              </a:spcAft>
              <a:buFont typeface="Wingdings" pitchFamily="2" charset="2"/>
              <a:buChar char="Ø"/>
            </a:pPr>
            <a:r>
              <a:rPr lang="en-US" sz="2400" dirty="0"/>
              <a:t>Follow up on the action items in your meeting – or follow up with those that promised to complete a task.</a:t>
            </a:r>
          </a:p>
          <a:p>
            <a:pPr marL="342900" indent="-342900">
              <a:spcAft>
                <a:spcPts val="1200"/>
              </a:spcAft>
              <a:buFont typeface="Wingdings" pitchFamily="2" charset="2"/>
              <a:buChar char="Ø"/>
            </a:pPr>
            <a:r>
              <a:rPr lang="en-US" sz="2400" dirty="0"/>
              <a:t>Send out the meeting minutes and agenda for the next meeting.  </a:t>
            </a:r>
          </a:p>
          <a:p>
            <a:pPr marL="342900" indent="-342900">
              <a:spcAft>
                <a:spcPts val="1200"/>
              </a:spcAft>
              <a:buFont typeface="Wingdings" pitchFamily="2" charset="2"/>
              <a:buChar char="Ø"/>
            </a:pPr>
            <a:r>
              <a:rPr lang="en-US" sz="2400" dirty="0"/>
              <a:t>Acknowledge and thank those that assisted the club and/or fulfilled their commitments.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29</a:t>
            </a:fld>
            <a:endParaRPr lang="en-US" dirty="0"/>
          </a:p>
        </p:txBody>
      </p:sp>
      <p:sp>
        <p:nvSpPr>
          <p:cNvPr id="12" name="TextBox 11"/>
          <p:cNvSpPr txBox="1"/>
          <p:nvPr/>
        </p:nvSpPr>
        <p:spPr>
          <a:xfrm>
            <a:off x="1828800" y="1066801"/>
            <a:ext cx="8534400" cy="461665"/>
          </a:xfrm>
          <a:prstGeom prst="rect">
            <a:avLst/>
          </a:prstGeom>
          <a:noFill/>
        </p:spPr>
        <p:txBody>
          <a:bodyPr wrap="square" rtlCol="0">
            <a:spAutoFit/>
          </a:bodyPr>
          <a:lstStyle/>
          <a:p>
            <a:r>
              <a:rPr lang="en-US" sz="2400" dirty="0"/>
              <a:t>Phase 3 – Follow-up</a:t>
            </a:r>
          </a:p>
        </p:txBody>
      </p:sp>
    </p:spTree>
    <p:custDataLst>
      <p:tags r:id="rId1"/>
    </p:custDataLst>
    <p:extLst>
      <p:ext uri="{BB962C8B-B14F-4D97-AF65-F5344CB8AC3E}">
        <p14:creationId xmlns:p14="http://schemas.microsoft.com/office/powerpoint/2010/main" val="193214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4385816"/>
          </a:xfrm>
          <a:prstGeom prst="rect">
            <a:avLst/>
          </a:prstGeom>
          <a:noFill/>
        </p:spPr>
        <p:txBody>
          <a:bodyPr wrap="square" rtlCol="0">
            <a:spAutoFit/>
          </a:bodyPr>
          <a:lstStyle/>
          <a:p>
            <a:endParaRPr lang="en-US" sz="1100" dirty="0"/>
          </a:p>
          <a:p>
            <a:r>
              <a:rPr lang="en-US" sz="2400" dirty="0"/>
              <a:t>This training will provide you with the basic information and resources necessary to prepare you for your new position. </a:t>
            </a:r>
          </a:p>
          <a:p>
            <a:endParaRPr lang="en-US" sz="2800" dirty="0"/>
          </a:p>
          <a:p>
            <a:r>
              <a:rPr lang="en-US" sz="2400" dirty="0"/>
              <a:t>Upon completion of this training, you will be able to:</a:t>
            </a:r>
          </a:p>
          <a:p>
            <a:endParaRPr lang="en-US" sz="2400" dirty="0"/>
          </a:p>
          <a:p>
            <a:pPr marL="342900" indent="-342900">
              <a:buFont typeface="Wingdings" pitchFamily="2" charset="2"/>
              <a:buChar char="§"/>
            </a:pPr>
            <a:r>
              <a:rPr lang="en-US" sz="2400" dirty="0"/>
              <a:t>Recognize the purpose of a Lions club and its placement within the structure of the Lions Clubs International</a:t>
            </a:r>
          </a:p>
          <a:p>
            <a:endParaRPr lang="en-US" sz="2400" dirty="0"/>
          </a:p>
          <a:p>
            <a:pPr marL="342900" indent="-342900">
              <a:buFont typeface="Wingdings" pitchFamily="2" charset="2"/>
              <a:buChar char="§"/>
            </a:pPr>
            <a:r>
              <a:rPr lang="en-US" sz="2400" dirty="0"/>
              <a:t>Summarize the responsibilities of club president</a:t>
            </a:r>
          </a:p>
          <a:p>
            <a:endParaRPr lang="en-US" sz="2400" dirty="0"/>
          </a:p>
          <a:p>
            <a:pPr marL="342900" indent="-342900">
              <a:buFont typeface="Wingdings" pitchFamily="2" charset="2"/>
              <a:buChar char="§"/>
            </a:pPr>
            <a:r>
              <a:rPr lang="en-US" sz="2400" dirty="0"/>
              <a:t>Access additional resources as needed</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a:t>
            </a:fld>
            <a:endParaRPr lang="en-US" dirty="0"/>
          </a:p>
        </p:txBody>
      </p:sp>
    </p:spTree>
    <p:custDataLst>
      <p:tags r:id="rId1"/>
    </p:custDataLst>
    <p:extLst>
      <p:ext uri="{BB962C8B-B14F-4D97-AF65-F5344CB8AC3E}">
        <p14:creationId xmlns:p14="http://schemas.microsoft.com/office/powerpoint/2010/main" val="2009082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032952"/>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As president, you will work in cooperation with the chairpersons of committees to effect regular functioning and reporting.  </a:t>
            </a:r>
          </a:p>
        </p:txBody>
      </p:sp>
      <p:sp>
        <p:nvSpPr>
          <p:cNvPr id="5" name="TextBox 4"/>
          <p:cNvSpPr txBox="1"/>
          <p:nvPr/>
        </p:nvSpPr>
        <p:spPr>
          <a:xfrm>
            <a:off x="1981200" y="2652446"/>
            <a:ext cx="7315200" cy="1687065"/>
          </a:xfrm>
          <a:prstGeom prst="rect">
            <a:avLst/>
          </a:prstGeom>
          <a:noFill/>
        </p:spPr>
        <p:txBody>
          <a:bodyPr wrap="square" rtlCol="0">
            <a:spAutoFit/>
          </a:bodyPr>
          <a:lstStyle/>
          <a:p>
            <a:pPr>
              <a:lnSpc>
                <a:spcPct val="150000"/>
              </a:lnSpc>
            </a:pPr>
            <a:r>
              <a:rPr lang="en-US" sz="2400" dirty="0"/>
              <a:t>There are two categories of committees:</a:t>
            </a:r>
          </a:p>
          <a:p>
            <a:pPr marL="1828800" lvl="3" indent="-457200">
              <a:lnSpc>
                <a:spcPct val="150000"/>
              </a:lnSpc>
              <a:buFont typeface="+mj-lt"/>
              <a:buAutoNum type="arabicPeriod"/>
            </a:pPr>
            <a:r>
              <a:rPr lang="en-US" sz="2400" dirty="0"/>
              <a:t>Administrative</a:t>
            </a:r>
          </a:p>
          <a:p>
            <a:pPr marL="1828800" lvl="3" indent="-457200">
              <a:lnSpc>
                <a:spcPct val="150000"/>
              </a:lnSpc>
              <a:buFont typeface="+mj-lt"/>
              <a:buAutoNum type="arabicPeriod"/>
            </a:pPr>
            <a:r>
              <a:rPr lang="en-US" sz="2400" dirty="0"/>
              <a:t>Activities </a:t>
            </a:r>
          </a:p>
        </p:txBody>
      </p:sp>
      <p:sp>
        <p:nvSpPr>
          <p:cNvPr id="3" name="Footer Placeholder 2"/>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30</a:t>
            </a:fld>
            <a:endParaRPr lang="en-US" dirty="0"/>
          </a:p>
        </p:txBody>
      </p:sp>
    </p:spTree>
    <p:custDataLst>
      <p:tags r:id="rId1"/>
    </p:custDataLst>
    <p:extLst>
      <p:ext uri="{BB962C8B-B14F-4D97-AF65-F5344CB8AC3E}">
        <p14:creationId xmlns:p14="http://schemas.microsoft.com/office/powerpoint/2010/main" val="3129307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74698581"/>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400110"/>
          </a:xfrm>
          <a:prstGeom prst="rect">
            <a:avLst/>
          </a:prstGeom>
          <a:noFill/>
          <a:ln>
            <a:noFill/>
          </a:ln>
        </p:spPr>
        <p:txBody>
          <a:bodyPr wrap="square" rtlCol="0">
            <a:spAutoFit/>
          </a:bodyPr>
          <a:lstStyle/>
          <a:p>
            <a:r>
              <a:rPr lang="en-US" sz="2000" dirty="0"/>
              <a:t>Here are some common Administrative Committees.  </a:t>
            </a:r>
          </a:p>
        </p:txBody>
      </p:sp>
      <p:sp>
        <p:nvSpPr>
          <p:cNvPr id="5" name="TextBox 4"/>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Administrative</a:t>
            </a:r>
          </a:p>
        </p:txBody>
      </p:sp>
      <p:sp>
        <p:nvSpPr>
          <p:cNvPr id="3" name="Footer Placeholder 2"/>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31</a:t>
            </a:fld>
            <a:endParaRPr lang="en-US" dirty="0"/>
          </a:p>
        </p:txBody>
      </p:sp>
      <p:sp>
        <p:nvSpPr>
          <p:cNvPr id="2" name="TextBox 1"/>
          <p:cNvSpPr txBox="1"/>
          <p:nvPr/>
        </p:nvSpPr>
        <p:spPr>
          <a:xfrm>
            <a:off x="3733800" y="1764268"/>
            <a:ext cx="4724400" cy="400110"/>
          </a:xfrm>
          <a:prstGeom prst="rect">
            <a:avLst/>
          </a:prstGeom>
          <a:noFill/>
        </p:spPr>
        <p:txBody>
          <a:bodyPr wrap="square" rtlCol="0">
            <a:spAutoFit/>
          </a:bodyPr>
          <a:lstStyle/>
          <a:p>
            <a:pPr algn="ctr"/>
            <a:r>
              <a:rPr lang="en-US" sz="2000" dirty="0"/>
              <a:t>Administrative Committees</a:t>
            </a:r>
          </a:p>
        </p:txBody>
      </p:sp>
      <p:grpSp>
        <p:nvGrpSpPr>
          <p:cNvPr id="37" name="Group 36"/>
          <p:cNvGrpSpPr/>
          <p:nvPr/>
        </p:nvGrpSpPr>
        <p:grpSpPr>
          <a:xfrm>
            <a:off x="3733800" y="2209800"/>
            <a:ext cx="4724400" cy="3820160"/>
            <a:chOff x="2209800" y="2209800"/>
            <a:chExt cx="4724400" cy="3820160"/>
          </a:xfrm>
        </p:grpSpPr>
        <p:grpSp>
          <p:nvGrpSpPr>
            <p:cNvPr id="26" name="Group 25"/>
            <p:cNvGrpSpPr/>
            <p:nvPr/>
          </p:nvGrpSpPr>
          <p:grpSpPr>
            <a:xfrm>
              <a:off x="2209800" y="2209800"/>
              <a:ext cx="4724400" cy="3820160"/>
              <a:chOff x="2209800" y="2209800"/>
              <a:chExt cx="4724400" cy="3820160"/>
            </a:xfrm>
          </p:grpSpPr>
          <p:sp>
            <p:nvSpPr>
              <p:cNvPr id="8" name="Oval 7"/>
              <p:cNvSpPr/>
              <p:nvPr/>
            </p:nvSpPr>
            <p:spPr>
              <a:xfrm>
                <a:off x="3843020" y="22098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5064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48640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20980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220980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48640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4556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4810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2209800" y="51435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48640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7" name="TextBox 26"/>
            <p:cNvSpPr txBox="1"/>
            <p:nvPr/>
          </p:nvSpPr>
          <p:spPr>
            <a:xfrm>
              <a:off x="4038600" y="2362200"/>
              <a:ext cx="1066800" cy="461665"/>
            </a:xfrm>
            <a:prstGeom prst="rect">
              <a:avLst/>
            </a:prstGeom>
            <a:noFill/>
          </p:spPr>
          <p:txBody>
            <a:bodyPr wrap="square" rtlCol="0">
              <a:spAutoFit/>
            </a:bodyPr>
            <a:lstStyle/>
            <a:p>
              <a:r>
                <a:rPr lang="en-US" sz="1200" dirty="0"/>
                <a:t>Constitution and By-Laws</a:t>
              </a:r>
            </a:p>
          </p:txBody>
        </p:sp>
        <p:sp>
          <p:nvSpPr>
            <p:cNvPr id="28" name="TextBox 27"/>
            <p:cNvSpPr txBox="1"/>
            <p:nvPr/>
          </p:nvSpPr>
          <p:spPr>
            <a:xfrm>
              <a:off x="2400300" y="3480998"/>
              <a:ext cx="1066800" cy="276999"/>
            </a:xfrm>
            <a:prstGeom prst="rect">
              <a:avLst/>
            </a:prstGeom>
            <a:noFill/>
          </p:spPr>
          <p:txBody>
            <a:bodyPr wrap="square" rtlCol="0">
              <a:spAutoFit/>
            </a:bodyPr>
            <a:lstStyle/>
            <a:p>
              <a:r>
                <a:rPr lang="en-US" sz="1200" dirty="0"/>
                <a:t>Attendance</a:t>
              </a:r>
            </a:p>
          </p:txBody>
        </p:sp>
        <p:sp>
          <p:nvSpPr>
            <p:cNvPr id="29" name="TextBox 28"/>
            <p:cNvSpPr txBox="1"/>
            <p:nvPr/>
          </p:nvSpPr>
          <p:spPr>
            <a:xfrm>
              <a:off x="4041140" y="3388666"/>
              <a:ext cx="1140460" cy="461665"/>
            </a:xfrm>
            <a:prstGeom prst="rect">
              <a:avLst/>
            </a:prstGeom>
            <a:noFill/>
          </p:spPr>
          <p:txBody>
            <a:bodyPr wrap="square" rtlCol="0">
              <a:spAutoFit/>
            </a:bodyPr>
            <a:lstStyle/>
            <a:p>
              <a:r>
                <a:rPr lang="en-US" sz="1200" dirty="0"/>
                <a:t>Leadership Development</a:t>
              </a:r>
            </a:p>
          </p:txBody>
        </p:sp>
        <p:sp>
          <p:nvSpPr>
            <p:cNvPr id="30" name="TextBox 29"/>
            <p:cNvSpPr txBox="1"/>
            <p:nvPr/>
          </p:nvSpPr>
          <p:spPr>
            <a:xfrm>
              <a:off x="5772150" y="3480997"/>
              <a:ext cx="876300" cy="276999"/>
            </a:xfrm>
            <a:prstGeom prst="rect">
              <a:avLst/>
            </a:prstGeom>
            <a:noFill/>
          </p:spPr>
          <p:txBody>
            <a:bodyPr wrap="square" rtlCol="0">
              <a:spAutoFit/>
            </a:bodyPr>
            <a:lstStyle/>
            <a:p>
              <a:pPr algn="ctr"/>
              <a:r>
                <a:rPr lang="en-US" sz="1200" dirty="0"/>
                <a:t>Greeter</a:t>
              </a:r>
            </a:p>
          </p:txBody>
        </p:sp>
        <p:sp>
          <p:nvSpPr>
            <p:cNvPr id="31" name="TextBox 30"/>
            <p:cNvSpPr txBox="1"/>
            <p:nvPr/>
          </p:nvSpPr>
          <p:spPr>
            <a:xfrm>
              <a:off x="5772150" y="4471600"/>
              <a:ext cx="876300" cy="276999"/>
            </a:xfrm>
            <a:prstGeom prst="rect">
              <a:avLst/>
            </a:prstGeom>
            <a:noFill/>
          </p:spPr>
          <p:txBody>
            <a:bodyPr wrap="square" rtlCol="0">
              <a:spAutoFit/>
            </a:bodyPr>
            <a:lstStyle/>
            <a:p>
              <a:r>
                <a:rPr lang="en-US" sz="1200" dirty="0"/>
                <a:t>Program</a:t>
              </a:r>
            </a:p>
          </p:txBody>
        </p:sp>
        <p:sp>
          <p:nvSpPr>
            <p:cNvPr id="32" name="TextBox 31"/>
            <p:cNvSpPr txBox="1"/>
            <p:nvPr/>
          </p:nvSpPr>
          <p:spPr>
            <a:xfrm>
              <a:off x="5562600" y="5239432"/>
              <a:ext cx="1295400" cy="646331"/>
            </a:xfrm>
            <a:prstGeom prst="rect">
              <a:avLst/>
            </a:prstGeom>
            <a:noFill/>
          </p:spPr>
          <p:txBody>
            <a:bodyPr wrap="square" rtlCol="0">
              <a:spAutoFit/>
            </a:bodyPr>
            <a:lstStyle/>
            <a:p>
              <a:pPr algn="ctr"/>
              <a:r>
                <a:rPr lang="en-US" sz="1200" dirty="0"/>
                <a:t>Public </a:t>
              </a:r>
            </a:p>
            <a:p>
              <a:pPr algn="ctr"/>
              <a:r>
                <a:rPr lang="en-US" sz="1200" dirty="0"/>
                <a:t>Relations and </a:t>
              </a:r>
            </a:p>
            <a:p>
              <a:pPr algn="ctr"/>
              <a:r>
                <a:rPr lang="en-US" sz="1200" dirty="0"/>
                <a:t>Communication</a:t>
              </a:r>
            </a:p>
          </p:txBody>
        </p:sp>
        <p:sp>
          <p:nvSpPr>
            <p:cNvPr id="33" name="TextBox 32"/>
            <p:cNvSpPr txBox="1"/>
            <p:nvPr/>
          </p:nvSpPr>
          <p:spPr>
            <a:xfrm>
              <a:off x="4038600" y="4471599"/>
              <a:ext cx="1066800" cy="276999"/>
            </a:xfrm>
            <a:prstGeom prst="rect">
              <a:avLst/>
            </a:prstGeom>
            <a:noFill/>
          </p:spPr>
          <p:txBody>
            <a:bodyPr wrap="square" rtlCol="0">
              <a:spAutoFit/>
            </a:bodyPr>
            <a:lstStyle/>
            <a:p>
              <a:pPr algn="ctr"/>
              <a:r>
                <a:rPr lang="en-US" sz="1200" dirty="0"/>
                <a:t>Membership</a:t>
              </a:r>
            </a:p>
          </p:txBody>
        </p:sp>
        <p:sp>
          <p:nvSpPr>
            <p:cNvPr id="34" name="TextBox 33"/>
            <p:cNvSpPr txBox="1"/>
            <p:nvPr/>
          </p:nvSpPr>
          <p:spPr>
            <a:xfrm>
              <a:off x="4154170" y="5424100"/>
              <a:ext cx="914400" cy="276999"/>
            </a:xfrm>
            <a:prstGeom prst="rect">
              <a:avLst/>
            </a:prstGeom>
            <a:noFill/>
          </p:spPr>
          <p:txBody>
            <a:bodyPr wrap="square" rtlCol="0">
              <a:spAutoFit/>
            </a:bodyPr>
            <a:lstStyle/>
            <a:p>
              <a:pPr algn="ctr"/>
              <a:r>
                <a:rPr lang="en-US" sz="1200" dirty="0"/>
                <a:t>Finance</a:t>
              </a:r>
            </a:p>
          </p:txBody>
        </p:sp>
        <p:sp>
          <p:nvSpPr>
            <p:cNvPr id="35" name="TextBox 34"/>
            <p:cNvSpPr txBox="1"/>
            <p:nvPr/>
          </p:nvSpPr>
          <p:spPr>
            <a:xfrm>
              <a:off x="2400300" y="4379267"/>
              <a:ext cx="1066800" cy="461665"/>
            </a:xfrm>
            <a:prstGeom prst="rect">
              <a:avLst/>
            </a:prstGeom>
            <a:noFill/>
          </p:spPr>
          <p:txBody>
            <a:bodyPr wrap="square" rtlCol="0">
              <a:spAutoFit/>
            </a:bodyPr>
            <a:lstStyle/>
            <a:p>
              <a:pPr algn="ctr"/>
              <a:r>
                <a:rPr lang="en-US" sz="1200" dirty="0"/>
                <a:t>Lions Information</a:t>
              </a:r>
            </a:p>
          </p:txBody>
        </p:sp>
        <p:sp>
          <p:nvSpPr>
            <p:cNvPr id="36" name="TextBox 35"/>
            <p:cNvSpPr txBox="1"/>
            <p:nvPr/>
          </p:nvSpPr>
          <p:spPr>
            <a:xfrm>
              <a:off x="2400300" y="5331766"/>
              <a:ext cx="1066800" cy="461665"/>
            </a:xfrm>
            <a:prstGeom prst="rect">
              <a:avLst/>
            </a:prstGeom>
            <a:noFill/>
          </p:spPr>
          <p:txBody>
            <a:bodyPr wrap="square" rtlCol="0">
              <a:spAutoFit/>
            </a:bodyPr>
            <a:lstStyle/>
            <a:p>
              <a:pPr algn="ctr"/>
              <a:r>
                <a:rPr lang="en-US" sz="1200" dirty="0"/>
                <a:t>Information Technology</a:t>
              </a:r>
            </a:p>
          </p:txBody>
        </p:sp>
      </p:grpSp>
    </p:spTree>
    <p:custDataLst>
      <p:tags r:id="rId1"/>
    </p:custDataLst>
    <p:extLst>
      <p:ext uri="{BB962C8B-B14F-4D97-AF65-F5344CB8AC3E}">
        <p14:creationId xmlns:p14="http://schemas.microsoft.com/office/powerpoint/2010/main" val="85284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2180966"/>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Activities</a:t>
            </a:r>
          </a:p>
        </p:txBody>
      </p:sp>
      <p:sp>
        <p:nvSpPr>
          <p:cNvPr id="3" name="Footer Placeholder 2"/>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32</a:t>
            </a:fld>
            <a:endParaRPr lang="en-US" dirty="0"/>
          </a:p>
        </p:txBody>
      </p:sp>
      <p:sp>
        <p:nvSpPr>
          <p:cNvPr id="10" name="TextBox 9"/>
          <p:cNvSpPr txBox="1"/>
          <p:nvPr/>
        </p:nvSpPr>
        <p:spPr>
          <a:xfrm>
            <a:off x="1981200" y="990600"/>
            <a:ext cx="8229600" cy="400110"/>
          </a:xfrm>
          <a:prstGeom prst="rect">
            <a:avLst/>
          </a:prstGeom>
          <a:noFill/>
          <a:ln>
            <a:noFill/>
          </a:ln>
        </p:spPr>
        <p:txBody>
          <a:bodyPr wrap="square" rtlCol="0">
            <a:spAutoFit/>
          </a:bodyPr>
          <a:lstStyle/>
          <a:p>
            <a:r>
              <a:rPr lang="en-US" sz="2000" dirty="0"/>
              <a:t>Here are some common Activities Committees: </a:t>
            </a:r>
          </a:p>
        </p:txBody>
      </p:sp>
      <p:grpSp>
        <p:nvGrpSpPr>
          <p:cNvPr id="2" name="Group 1"/>
          <p:cNvGrpSpPr/>
          <p:nvPr/>
        </p:nvGrpSpPr>
        <p:grpSpPr>
          <a:xfrm>
            <a:off x="3736340" y="2743200"/>
            <a:ext cx="4724400" cy="2829560"/>
            <a:chOff x="2212340" y="3200400"/>
            <a:chExt cx="4724400" cy="2829560"/>
          </a:xfrm>
        </p:grpSpPr>
        <p:sp>
          <p:nvSpPr>
            <p:cNvPr id="27" name="Oval 26"/>
            <p:cNvSpPr/>
            <p:nvPr/>
          </p:nvSpPr>
          <p:spPr>
            <a:xfrm>
              <a:off x="385318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Oval 27"/>
            <p:cNvSpPr/>
            <p:nvPr/>
          </p:nvSpPr>
          <p:spPr>
            <a:xfrm>
              <a:off x="548894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Oval 28"/>
            <p:cNvSpPr/>
            <p:nvPr/>
          </p:nvSpPr>
          <p:spPr>
            <a:xfrm>
              <a:off x="221234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21234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548894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384810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85064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Oval 33"/>
            <p:cNvSpPr/>
            <p:nvPr/>
          </p:nvSpPr>
          <p:spPr>
            <a:xfrm>
              <a:off x="2212340" y="51435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Oval 34"/>
            <p:cNvSpPr/>
            <p:nvPr/>
          </p:nvSpPr>
          <p:spPr>
            <a:xfrm>
              <a:off x="548894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2402840" y="3220720"/>
              <a:ext cx="1066800" cy="830997"/>
            </a:xfrm>
            <a:prstGeom prst="rect">
              <a:avLst/>
            </a:prstGeom>
            <a:noFill/>
          </p:spPr>
          <p:txBody>
            <a:bodyPr wrap="square" rtlCol="0">
              <a:spAutoFit/>
            </a:bodyPr>
            <a:lstStyle/>
            <a:p>
              <a:pPr algn="ctr"/>
              <a:r>
                <a:rPr lang="en-US" sz="1200" dirty="0"/>
                <a:t>Sight Preservation Awareness &amp; Action</a:t>
              </a:r>
            </a:p>
          </p:txBody>
        </p:sp>
        <p:sp>
          <p:nvSpPr>
            <p:cNvPr id="18" name="TextBox 17"/>
            <p:cNvSpPr txBox="1"/>
            <p:nvPr/>
          </p:nvSpPr>
          <p:spPr>
            <a:xfrm>
              <a:off x="4000500" y="3200400"/>
              <a:ext cx="1140460" cy="830997"/>
            </a:xfrm>
            <a:prstGeom prst="rect">
              <a:avLst/>
            </a:prstGeom>
            <a:noFill/>
          </p:spPr>
          <p:txBody>
            <a:bodyPr wrap="square" rtlCol="0">
              <a:spAutoFit/>
            </a:bodyPr>
            <a:lstStyle/>
            <a:p>
              <a:pPr algn="ctr"/>
              <a:r>
                <a:rPr lang="en-US" sz="1200" dirty="0"/>
                <a:t>Hearing Preservation Awareness &amp; Action</a:t>
              </a:r>
            </a:p>
          </p:txBody>
        </p:sp>
        <p:sp>
          <p:nvSpPr>
            <p:cNvPr id="19" name="TextBox 18"/>
            <p:cNvSpPr txBox="1"/>
            <p:nvPr/>
          </p:nvSpPr>
          <p:spPr>
            <a:xfrm>
              <a:off x="5638800" y="3424535"/>
              <a:ext cx="1221740" cy="461665"/>
            </a:xfrm>
            <a:prstGeom prst="rect">
              <a:avLst/>
            </a:prstGeom>
            <a:noFill/>
          </p:spPr>
          <p:txBody>
            <a:bodyPr wrap="square" rtlCol="0">
              <a:spAutoFit/>
            </a:bodyPr>
            <a:lstStyle/>
            <a:p>
              <a:pPr algn="ctr"/>
              <a:r>
                <a:rPr lang="en-US" sz="1200" dirty="0"/>
                <a:t>Environmental Services</a:t>
              </a:r>
            </a:p>
          </p:txBody>
        </p:sp>
        <p:sp>
          <p:nvSpPr>
            <p:cNvPr id="20" name="TextBox 19"/>
            <p:cNvSpPr txBox="1"/>
            <p:nvPr/>
          </p:nvSpPr>
          <p:spPr>
            <a:xfrm>
              <a:off x="5601970" y="4343400"/>
              <a:ext cx="1221740" cy="461665"/>
            </a:xfrm>
            <a:prstGeom prst="rect">
              <a:avLst/>
            </a:prstGeom>
            <a:noFill/>
          </p:spPr>
          <p:txBody>
            <a:bodyPr wrap="square" rtlCol="0">
              <a:spAutoFit/>
            </a:bodyPr>
            <a:lstStyle/>
            <a:p>
              <a:pPr algn="ctr"/>
              <a:r>
                <a:rPr lang="en-US" sz="1200" dirty="0"/>
                <a:t>Diabetes Awareness</a:t>
              </a:r>
            </a:p>
          </p:txBody>
        </p:sp>
        <p:sp>
          <p:nvSpPr>
            <p:cNvPr id="21" name="TextBox 20"/>
            <p:cNvSpPr txBox="1"/>
            <p:nvPr/>
          </p:nvSpPr>
          <p:spPr>
            <a:xfrm>
              <a:off x="5565140" y="5389601"/>
              <a:ext cx="1295400" cy="461665"/>
            </a:xfrm>
            <a:prstGeom prst="rect">
              <a:avLst/>
            </a:prstGeom>
            <a:noFill/>
          </p:spPr>
          <p:txBody>
            <a:bodyPr wrap="square" rtlCol="0">
              <a:spAutoFit/>
            </a:bodyPr>
            <a:lstStyle/>
            <a:p>
              <a:pPr algn="ctr"/>
              <a:r>
                <a:rPr lang="en-US" sz="1200" dirty="0"/>
                <a:t>International Relations</a:t>
              </a:r>
            </a:p>
          </p:txBody>
        </p:sp>
        <p:sp>
          <p:nvSpPr>
            <p:cNvPr id="22" name="TextBox 21"/>
            <p:cNvSpPr txBox="1"/>
            <p:nvPr/>
          </p:nvSpPr>
          <p:spPr>
            <a:xfrm>
              <a:off x="3848100" y="4343400"/>
              <a:ext cx="1447800" cy="461665"/>
            </a:xfrm>
            <a:prstGeom prst="rect">
              <a:avLst/>
            </a:prstGeom>
            <a:noFill/>
          </p:spPr>
          <p:txBody>
            <a:bodyPr wrap="square" rtlCol="0">
              <a:spAutoFit/>
            </a:bodyPr>
            <a:lstStyle/>
            <a:p>
              <a:pPr algn="ctr"/>
              <a:r>
                <a:rPr lang="en-US" sz="1200" dirty="0"/>
                <a:t>Disaster Preparedness</a:t>
              </a:r>
            </a:p>
          </p:txBody>
        </p:sp>
        <p:sp>
          <p:nvSpPr>
            <p:cNvPr id="23" name="TextBox 22"/>
            <p:cNvSpPr txBox="1"/>
            <p:nvPr/>
          </p:nvSpPr>
          <p:spPr>
            <a:xfrm>
              <a:off x="3853180" y="5239434"/>
              <a:ext cx="1442720" cy="461665"/>
            </a:xfrm>
            <a:prstGeom prst="rect">
              <a:avLst/>
            </a:prstGeom>
            <a:noFill/>
          </p:spPr>
          <p:txBody>
            <a:bodyPr wrap="square" rtlCol="0">
              <a:spAutoFit/>
            </a:bodyPr>
            <a:lstStyle/>
            <a:p>
              <a:pPr algn="ctr"/>
              <a:r>
                <a:rPr lang="en-US" sz="1200" dirty="0"/>
                <a:t>Lions Opportunities for Youth</a:t>
              </a:r>
            </a:p>
          </p:txBody>
        </p:sp>
        <p:sp>
          <p:nvSpPr>
            <p:cNvPr id="24" name="TextBox 23"/>
            <p:cNvSpPr txBox="1"/>
            <p:nvPr/>
          </p:nvSpPr>
          <p:spPr>
            <a:xfrm>
              <a:off x="2402840" y="4379267"/>
              <a:ext cx="1066800" cy="461665"/>
            </a:xfrm>
            <a:prstGeom prst="rect">
              <a:avLst/>
            </a:prstGeom>
            <a:noFill/>
          </p:spPr>
          <p:txBody>
            <a:bodyPr wrap="square" rtlCol="0">
              <a:spAutoFit/>
            </a:bodyPr>
            <a:lstStyle/>
            <a:p>
              <a:pPr algn="ctr"/>
              <a:r>
                <a:rPr lang="en-US" sz="1200" dirty="0"/>
                <a:t>Community Services</a:t>
              </a:r>
            </a:p>
          </p:txBody>
        </p:sp>
        <p:sp>
          <p:nvSpPr>
            <p:cNvPr id="25" name="TextBox 24"/>
            <p:cNvSpPr txBox="1"/>
            <p:nvPr/>
          </p:nvSpPr>
          <p:spPr>
            <a:xfrm>
              <a:off x="2212340" y="5331766"/>
              <a:ext cx="1447800" cy="461665"/>
            </a:xfrm>
            <a:prstGeom prst="rect">
              <a:avLst/>
            </a:prstGeom>
            <a:noFill/>
          </p:spPr>
          <p:txBody>
            <a:bodyPr wrap="square" rtlCol="0">
              <a:spAutoFit/>
            </a:bodyPr>
            <a:lstStyle/>
            <a:p>
              <a:pPr algn="ctr"/>
              <a:r>
                <a:rPr lang="en-US" sz="1200" dirty="0"/>
                <a:t>Lions Services for Children</a:t>
              </a:r>
            </a:p>
          </p:txBody>
        </p:sp>
      </p:grpSp>
      <p:sp>
        <p:nvSpPr>
          <p:cNvPr id="36" name="TextBox 35"/>
          <p:cNvSpPr txBox="1"/>
          <p:nvPr/>
        </p:nvSpPr>
        <p:spPr>
          <a:xfrm>
            <a:off x="3733800" y="1764268"/>
            <a:ext cx="4724400" cy="400110"/>
          </a:xfrm>
          <a:prstGeom prst="rect">
            <a:avLst/>
          </a:prstGeom>
          <a:noFill/>
        </p:spPr>
        <p:txBody>
          <a:bodyPr wrap="square" rtlCol="0">
            <a:spAutoFit/>
          </a:bodyPr>
          <a:lstStyle/>
          <a:p>
            <a:pPr algn="ctr"/>
            <a:r>
              <a:rPr lang="en-US" sz="2000" dirty="0"/>
              <a:t>Activities Committees</a:t>
            </a:r>
          </a:p>
        </p:txBody>
      </p:sp>
    </p:spTree>
    <p:custDataLst>
      <p:tags r:id="rId1"/>
    </p:custDataLst>
    <p:extLst>
      <p:ext uri="{BB962C8B-B14F-4D97-AF65-F5344CB8AC3E}">
        <p14:creationId xmlns:p14="http://schemas.microsoft.com/office/powerpoint/2010/main" val="284966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48965350"/>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1981200" y="990600"/>
            <a:ext cx="8229600" cy="4570482"/>
          </a:xfrm>
          <a:prstGeom prst="rect">
            <a:avLst/>
          </a:prstGeom>
          <a:noFill/>
          <a:ln>
            <a:noFill/>
          </a:ln>
        </p:spPr>
        <p:txBody>
          <a:bodyPr wrap="square" rtlCol="0">
            <a:spAutoFit/>
          </a:bodyPr>
          <a:lstStyle/>
          <a:p>
            <a:endParaRPr lang="en-US" sz="1100" dirty="0"/>
          </a:p>
          <a:p>
            <a:pPr marL="342900" indent="-342900">
              <a:buFont typeface="Arial" panose="020B0604020202020204" pitchFamily="34" charset="0"/>
              <a:buChar char="•"/>
            </a:pPr>
            <a:r>
              <a:rPr lang="en-US" sz="2800" dirty="0"/>
              <a:t>Additional committees may be added as necessary</a:t>
            </a:r>
          </a:p>
          <a:p>
            <a:pPr marL="342900" indent="-342900">
              <a:buFont typeface="Arial" panose="020B0604020202020204" pitchFamily="34" charset="0"/>
              <a:buChar char="•"/>
            </a:pPr>
            <a:r>
              <a:rPr lang="en-US" sz="2800" dirty="0"/>
              <a:t>Committee chairpersons are </a:t>
            </a:r>
            <a:r>
              <a:rPr lang="en-US" sz="2800" b="1" dirty="0"/>
              <a:t>appointed by the president,</a:t>
            </a:r>
            <a:r>
              <a:rPr lang="en-US" sz="2800" dirty="0"/>
              <a:t> with the exception of the Membership Chairperson and Membership Committee, who are elected. </a:t>
            </a:r>
          </a:p>
          <a:p>
            <a:pPr marL="342900" indent="-342900">
              <a:buFont typeface="Arial" panose="020B0604020202020204" pitchFamily="34" charset="0"/>
              <a:buChar char="•"/>
            </a:pPr>
            <a:r>
              <a:rPr lang="en-US" sz="2800" dirty="0"/>
              <a:t>It is important that you confer with the 1</a:t>
            </a:r>
            <a:r>
              <a:rPr lang="en-US" sz="2800" baseline="30000" dirty="0"/>
              <a:t>st</a:t>
            </a:r>
            <a:r>
              <a:rPr lang="en-US" sz="2800" dirty="0"/>
              <a:t> and 2</a:t>
            </a:r>
            <a:r>
              <a:rPr lang="en-US" sz="2800" baseline="30000" dirty="0"/>
              <a:t>nd</a:t>
            </a:r>
            <a:r>
              <a:rPr lang="en-US" sz="2800" dirty="0"/>
              <a:t> vice presidents as they will be working closely with the committees.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33</a:t>
            </a:fld>
            <a:endParaRPr lang="en-US" dirty="0"/>
          </a:p>
        </p:txBody>
      </p:sp>
      <p:sp>
        <p:nvSpPr>
          <p:cNvPr id="8" name="TextBox 7"/>
          <p:cNvSpPr txBox="1"/>
          <p:nvPr/>
        </p:nvSpPr>
        <p:spPr>
          <a:xfrm>
            <a:off x="1752600" y="3521556"/>
            <a:ext cx="8229600" cy="1000274"/>
          </a:xfrm>
          <a:prstGeom prst="rect">
            <a:avLst/>
          </a:prstGeom>
          <a:noFill/>
          <a:ln>
            <a:noFill/>
          </a:ln>
        </p:spPr>
        <p:txBody>
          <a:bodyPr wrap="square" rtlCol="0">
            <a:spAutoFit/>
          </a:bodyPr>
          <a:lstStyle/>
          <a:p>
            <a:pPr algn="ctr"/>
            <a:endParaRPr lang="en-US" sz="11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171660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2670296"/>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Choosing the right chairperson and committee members is important for several reasons.</a:t>
            </a:r>
          </a:p>
        </p:txBody>
      </p:sp>
      <p:sp>
        <p:nvSpPr>
          <p:cNvPr id="3" name="TextBox 2"/>
          <p:cNvSpPr txBox="1"/>
          <p:nvPr/>
        </p:nvSpPr>
        <p:spPr>
          <a:xfrm>
            <a:off x="2362200" y="2286000"/>
            <a:ext cx="7467600" cy="3050194"/>
          </a:xfrm>
          <a:prstGeom prst="rect">
            <a:avLst/>
          </a:prstGeom>
          <a:noFill/>
        </p:spPr>
        <p:txBody>
          <a:bodyPr wrap="square" rtlCol="0">
            <a:spAutoFit/>
          </a:bodyPr>
          <a:lstStyle/>
          <a:p>
            <a:pPr marL="457200" indent="-457200">
              <a:buFont typeface="Arial" pitchFamily="34" charset="0"/>
              <a:buChar char="•"/>
            </a:pPr>
            <a:r>
              <a:rPr lang="en-US" sz="2400" dirty="0"/>
              <a:t>It makes your term as president more productive and effective</a:t>
            </a:r>
          </a:p>
          <a:p>
            <a:pPr marL="457200" indent="-457200">
              <a:buFont typeface="Arial" pitchFamily="34" charset="0"/>
              <a:buChar char="•"/>
            </a:pPr>
            <a:endParaRPr lang="en-US" sz="1200" dirty="0"/>
          </a:p>
          <a:p>
            <a:pPr marL="457200" indent="-457200">
              <a:buFont typeface="Arial" pitchFamily="34" charset="0"/>
              <a:buChar char="•"/>
            </a:pPr>
            <a:r>
              <a:rPr lang="en-US" sz="2400" dirty="0"/>
              <a:t>Committee membership or chairperson roles prepare members for club officer positions</a:t>
            </a:r>
          </a:p>
          <a:p>
            <a:pPr marL="457200" indent="-457200">
              <a:buFont typeface="Arial" pitchFamily="34" charset="0"/>
              <a:buChar char="•"/>
            </a:pPr>
            <a:endParaRPr lang="en-US" sz="1200" dirty="0"/>
          </a:p>
          <a:p>
            <a:pPr marL="457200" indent="-457200">
              <a:buFont typeface="Arial" pitchFamily="34" charset="0"/>
              <a:buChar char="•"/>
            </a:pPr>
            <a:r>
              <a:rPr lang="en-US" sz="2400" dirty="0"/>
              <a:t>Allows members to use their skills and talents and will help keep them motivated and invested in the club </a:t>
            </a:r>
          </a:p>
          <a:p>
            <a:pPr>
              <a:lnSpc>
                <a:spcPct val="150000"/>
              </a:lnSpc>
            </a:pPr>
            <a:endParaRPr lang="en-US"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34</a:t>
            </a:fld>
            <a:endParaRPr lang="en-US" dirty="0"/>
          </a:p>
        </p:txBody>
      </p:sp>
    </p:spTree>
    <p:custDataLst>
      <p:tags r:id="rId1"/>
    </p:custDataLst>
    <p:extLst>
      <p:ext uri="{BB962C8B-B14F-4D97-AF65-F5344CB8AC3E}">
        <p14:creationId xmlns:p14="http://schemas.microsoft.com/office/powerpoint/2010/main" val="1687897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0926880"/>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1369606"/>
          </a:xfrm>
          <a:prstGeom prst="rect">
            <a:avLst/>
          </a:prstGeom>
          <a:noFill/>
          <a:ln>
            <a:noFill/>
          </a:ln>
        </p:spPr>
        <p:txBody>
          <a:bodyPr wrap="square" rtlCol="0">
            <a:spAutoFit/>
          </a:bodyPr>
          <a:lstStyle/>
          <a:p>
            <a:endParaRPr lang="en-US" sz="1100" dirty="0"/>
          </a:p>
          <a:p>
            <a:r>
              <a:rPr lang="en-US" sz="2400" dirty="0"/>
              <a:t>Choosing the right chairperson and committee members is important for several reasons. Consider those that: </a:t>
            </a:r>
          </a:p>
          <a:p>
            <a:endParaRPr lang="en-US" sz="2400" dirty="0"/>
          </a:p>
        </p:txBody>
      </p:sp>
      <p:sp>
        <p:nvSpPr>
          <p:cNvPr id="3" name="TextBox 2"/>
          <p:cNvSpPr txBox="1"/>
          <p:nvPr/>
        </p:nvSpPr>
        <p:spPr>
          <a:xfrm>
            <a:off x="2743200" y="2057400"/>
            <a:ext cx="7467600" cy="3416320"/>
          </a:xfrm>
          <a:prstGeom prst="rect">
            <a:avLst/>
          </a:prstGeom>
          <a:noFill/>
        </p:spPr>
        <p:txBody>
          <a:bodyPr wrap="square" rtlCol="0">
            <a:spAutoFit/>
          </a:bodyPr>
          <a:lstStyle/>
          <a:p>
            <a:pPr marL="457200" indent="-457200">
              <a:buFont typeface="Wingdings" pitchFamily="2" charset="2"/>
              <a:buChar char="Ø"/>
            </a:pPr>
            <a:r>
              <a:rPr lang="en-US" sz="2400" dirty="0"/>
              <a:t>Have expressed a desire to lead</a:t>
            </a:r>
          </a:p>
          <a:p>
            <a:pPr marL="457200" indent="-457200">
              <a:buFont typeface="Wingdings" pitchFamily="2" charset="2"/>
              <a:buChar char="Ø"/>
            </a:pPr>
            <a:endParaRPr lang="en-US" sz="1200" dirty="0"/>
          </a:p>
          <a:p>
            <a:pPr marL="457200" indent="-457200">
              <a:buFont typeface="Wingdings" pitchFamily="2" charset="2"/>
              <a:buChar char="Ø"/>
            </a:pPr>
            <a:r>
              <a:rPr lang="en-US" sz="2400" dirty="0"/>
              <a:t>Are dependable</a:t>
            </a:r>
          </a:p>
          <a:p>
            <a:pPr marL="457200" indent="-457200">
              <a:buFont typeface="Wingdings" pitchFamily="2" charset="2"/>
              <a:buChar char="Ø"/>
            </a:pPr>
            <a:endParaRPr lang="en-US" sz="1200" dirty="0"/>
          </a:p>
          <a:p>
            <a:pPr marL="457200" indent="-457200">
              <a:buFont typeface="Wingdings" pitchFamily="2" charset="2"/>
              <a:buChar char="Ø"/>
            </a:pPr>
            <a:r>
              <a:rPr lang="en-US" sz="2400" dirty="0"/>
              <a:t>Can get along well with others and delegate responsibility</a:t>
            </a:r>
          </a:p>
          <a:p>
            <a:pPr marL="457200" indent="-457200">
              <a:buFont typeface="Wingdings" pitchFamily="2" charset="2"/>
              <a:buChar char="Ø"/>
            </a:pPr>
            <a:endParaRPr lang="en-US" sz="1200" dirty="0"/>
          </a:p>
          <a:p>
            <a:pPr marL="457200" indent="-457200">
              <a:buFont typeface="Wingdings" pitchFamily="2" charset="2"/>
              <a:buChar char="Ø"/>
            </a:pPr>
            <a:r>
              <a:rPr lang="en-US" sz="2400" dirty="0"/>
              <a:t>Will agree to have a co-chairperson if deemed necessary</a:t>
            </a:r>
          </a:p>
          <a:p>
            <a:pPr marL="457200" indent="-457200">
              <a:buFont typeface="Wingdings" pitchFamily="2" charset="2"/>
              <a:buChar char="Ø"/>
            </a:pPr>
            <a:endParaRPr lang="en-US" sz="1200" dirty="0"/>
          </a:p>
          <a:p>
            <a:pPr marL="457200" indent="-457200">
              <a:buFont typeface="Wingdings" pitchFamily="2" charset="2"/>
              <a:buChar char="Ø"/>
            </a:pPr>
            <a:r>
              <a:rPr lang="en-US" sz="2400" dirty="0"/>
              <a:t>Will easily take direction and work well with others</a:t>
            </a:r>
            <a:endParaRPr lang="en-US" sz="2000" dirty="0"/>
          </a:p>
        </p:txBody>
      </p:sp>
      <p:sp>
        <p:nvSpPr>
          <p:cNvPr id="11" name="TextBox 10"/>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Choosing a Chairperson</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35</a:t>
            </a:fld>
            <a:endParaRPr lang="en-US" dirty="0"/>
          </a:p>
        </p:txBody>
      </p:sp>
    </p:spTree>
    <p:custDataLst>
      <p:tags r:id="rId1"/>
    </p:custDataLst>
    <p:extLst>
      <p:ext uri="{BB962C8B-B14F-4D97-AF65-F5344CB8AC3E}">
        <p14:creationId xmlns:p14="http://schemas.microsoft.com/office/powerpoint/2010/main" val="1139856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44355197"/>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625600" y="990600"/>
            <a:ext cx="8585200" cy="630942"/>
          </a:xfrm>
          <a:prstGeom prst="rect">
            <a:avLst/>
          </a:prstGeom>
          <a:noFill/>
          <a:ln>
            <a:noFill/>
          </a:ln>
        </p:spPr>
        <p:txBody>
          <a:bodyPr wrap="square" rtlCol="0">
            <a:spAutoFit/>
          </a:bodyPr>
          <a:lstStyle/>
          <a:p>
            <a:endParaRPr lang="en-US" sz="1100" dirty="0"/>
          </a:p>
          <a:p>
            <a:r>
              <a:rPr lang="en-US" sz="2400" dirty="0"/>
              <a:t>Next let’s look at Elections:  </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36</a:t>
            </a:fld>
            <a:endParaRPr lang="en-US" dirty="0"/>
          </a:p>
        </p:txBody>
      </p:sp>
      <p:sp>
        <p:nvSpPr>
          <p:cNvPr id="7" name="TextBox 6"/>
          <p:cNvSpPr txBox="1"/>
          <p:nvPr/>
        </p:nvSpPr>
        <p:spPr>
          <a:xfrm>
            <a:off x="1981200" y="1678663"/>
            <a:ext cx="8229600" cy="560153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The president needs to appoint a nominating committee, which will submit the names of the candidates for club officers to the club at the nomination meeting.</a:t>
            </a:r>
          </a:p>
          <a:p>
            <a:pPr marL="342900" indent="-342900">
              <a:buFont typeface="Arial" pitchFamily="34" charset="0"/>
              <a:buChar char="•"/>
            </a:pPr>
            <a:endParaRPr lang="en-US" sz="2400" dirty="0"/>
          </a:p>
          <a:p>
            <a:pPr marL="342900" indent="-342900">
              <a:buFont typeface="Wingdings" panose="05000000000000000000" pitchFamily="2" charset="2"/>
              <a:buChar char="Ø"/>
            </a:pPr>
            <a:r>
              <a:rPr lang="en-US" sz="2400" dirty="0"/>
              <a:t>The nomination meeting is held in March. Club members must be informed of the meeting at least 14 days in advance.</a:t>
            </a:r>
            <a:endParaRPr lang="en-US" sz="2400" dirty="0">
              <a:solidFill>
                <a:srgbClr val="FF0000"/>
              </a:solidFill>
            </a:endParaRPr>
          </a:p>
          <a:p>
            <a:pPr marL="171450" indent="-171450">
              <a:buFont typeface="Arial" pitchFamily="34" charset="0"/>
              <a:buChar char="•"/>
            </a:pPr>
            <a:endParaRPr lang="en-US" sz="2400" dirty="0"/>
          </a:p>
          <a:p>
            <a:pPr marL="342900" indent="-342900">
              <a:buFont typeface="Wingdings" panose="05000000000000000000" pitchFamily="2" charset="2"/>
              <a:buChar char="Ø"/>
            </a:pPr>
            <a:r>
              <a:rPr lang="en-US" sz="2400" dirty="0"/>
              <a:t>An election meeting needs to take place in April. Notice of the meeting should be sent to club members 14 days in advance and should include the names of all approved nominees.</a:t>
            </a:r>
          </a:p>
          <a:p>
            <a:pPr marL="171450" indent="-171450">
              <a:buFont typeface="Arial" pitchFamily="34" charset="0"/>
              <a:buChar char="•"/>
            </a:pPr>
            <a:endParaRPr lang="en-US" sz="2400" dirty="0"/>
          </a:p>
          <a:p>
            <a:pPr marL="171450" indent="-171450">
              <a:buFont typeface="Arial" pitchFamily="34" charset="0"/>
              <a:buChar char="•"/>
            </a:pPr>
            <a:endParaRPr lang="en-US" sz="2400" dirty="0"/>
          </a:p>
          <a:p>
            <a:endParaRPr lang="en-US" sz="2400" dirty="0"/>
          </a:p>
          <a:p>
            <a:pPr>
              <a:spcAft>
                <a:spcPts val="1200"/>
              </a:spcAft>
            </a:pPr>
            <a:endParaRPr lang="en-US" sz="2200" dirty="0"/>
          </a:p>
        </p:txBody>
      </p:sp>
    </p:spTree>
    <p:custDataLst>
      <p:tags r:id="rId1"/>
    </p:custDataLst>
    <p:extLst>
      <p:ext uri="{BB962C8B-B14F-4D97-AF65-F5344CB8AC3E}">
        <p14:creationId xmlns:p14="http://schemas.microsoft.com/office/powerpoint/2010/main" val="30785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37</a:t>
            </a:fld>
            <a:endParaRPr lang="en-US" dirty="0"/>
          </a:p>
        </p:txBody>
      </p:sp>
      <p:sp>
        <p:nvSpPr>
          <p:cNvPr id="7" name="TextBox 6"/>
          <p:cNvSpPr txBox="1"/>
          <p:nvPr/>
        </p:nvSpPr>
        <p:spPr>
          <a:xfrm>
            <a:off x="1981200" y="1773942"/>
            <a:ext cx="8229600" cy="2985433"/>
          </a:xfrm>
          <a:prstGeom prst="rect">
            <a:avLst/>
          </a:prstGeom>
          <a:noFill/>
        </p:spPr>
        <p:txBody>
          <a:bodyPr wrap="square" rtlCol="0">
            <a:spAutoFit/>
          </a:bodyPr>
          <a:lstStyle/>
          <a:p>
            <a:r>
              <a:rPr lang="en-US" sz="3200" dirty="0"/>
              <a:t>ADDITIONAL RESOURCES</a:t>
            </a:r>
            <a:r>
              <a:rPr lang="en-US" sz="2800" dirty="0"/>
              <a:t>: </a:t>
            </a:r>
          </a:p>
          <a:p>
            <a:pPr marL="171450" indent="-171450">
              <a:buFont typeface="Arial" pitchFamily="34" charset="0"/>
              <a:buChar char="•"/>
            </a:pPr>
            <a:endParaRPr lang="en-US" sz="800" dirty="0"/>
          </a:p>
          <a:p>
            <a:endParaRPr lang="en-US" sz="800" dirty="0"/>
          </a:p>
          <a:p>
            <a:pPr>
              <a:spcAft>
                <a:spcPts val="1200"/>
              </a:spcAft>
            </a:pPr>
            <a:endParaRPr lang="en-US" sz="2200" dirty="0"/>
          </a:p>
          <a:p>
            <a:pPr marL="342900" indent="-342900">
              <a:spcAft>
                <a:spcPts val="1200"/>
              </a:spcAft>
              <a:buFont typeface="Wingdings" panose="05000000000000000000" pitchFamily="2" charset="2"/>
              <a:buChar char="Ø"/>
            </a:pPr>
            <a:r>
              <a:rPr lang="en-US" sz="3200" dirty="0"/>
              <a:t>Lions Club International</a:t>
            </a:r>
          </a:p>
          <a:p>
            <a:pPr marL="1257300" lvl="2" indent="-342900">
              <a:spcAft>
                <a:spcPts val="1200"/>
              </a:spcAft>
              <a:buFont typeface="Wingdings" panose="05000000000000000000" pitchFamily="2" charset="2"/>
              <a:buChar char="§"/>
            </a:pPr>
            <a:r>
              <a:rPr lang="en-US" sz="2400" dirty="0"/>
              <a:t> </a:t>
            </a:r>
            <a:r>
              <a:rPr lang="en-US" sz="2800" dirty="0"/>
              <a:t>Standard Club Constitution and By-Laws</a:t>
            </a:r>
          </a:p>
          <a:p>
            <a:pPr marL="1371600" lvl="2" indent="-457200">
              <a:spcAft>
                <a:spcPts val="1200"/>
              </a:spcAft>
              <a:buFont typeface="Wingdings" panose="05000000000000000000" pitchFamily="2" charset="2"/>
              <a:buChar char="§"/>
            </a:pPr>
            <a:r>
              <a:rPr lang="en-US" sz="2800" dirty="0"/>
              <a:t>The Club Election Guidelines</a:t>
            </a:r>
          </a:p>
        </p:txBody>
      </p:sp>
    </p:spTree>
    <p:custDataLst>
      <p:tags r:id="rId1"/>
    </p:custDataLst>
    <p:extLst>
      <p:ext uri="{BB962C8B-B14F-4D97-AF65-F5344CB8AC3E}">
        <p14:creationId xmlns:p14="http://schemas.microsoft.com/office/powerpoint/2010/main" val="3045307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44768399"/>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The last topic to cover under responsibilities is your commitment beyond your own club. </a:t>
            </a:r>
          </a:p>
        </p:txBody>
      </p:sp>
      <p:sp>
        <p:nvSpPr>
          <p:cNvPr id="8" name="TextBox 7"/>
          <p:cNvSpPr txBox="1"/>
          <p:nvPr/>
        </p:nvSpPr>
        <p:spPr>
          <a:xfrm>
            <a:off x="2001104" y="2120111"/>
            <a:ext cx="8438295" cy="3970318"/>
          </a:xfrm>
          <a:prstGeom prst="rect">
            <a:avLst/>
          </a:prstGeom>
          <a:noFill/>
        </p:spPr>
        <p:txBody>
          <a:bodyPr wrap="square" rtlCol="0">
            <a:spAutoFit/>
          </a:bodyPr>
          <a:lstStyle/>
          <a:p>
            <a:pPr marL="914400" lvl="1" indent="-457200">
              <a:buFont typeface="Wingdings" panose="05000000000000000000" pitchFamily="2" charset="2"/>
              <a:buChar char="Ø"/>
            </a:pPr>
            <a:r>
              <a:rPr lang="en-US" sz="2800" dirty="0"/>
              <a:t>Zone meetings</a:t>
            </a:r>
          </a:p>
          <a:p>
            <a:pPr lvl="1"/>
            <a:endParaRPr lang="en-US" sz="2800" dirty="0"/>
          </a:p>
          <a:p>
            <a:pPr marL="914400" lvl="1" indent="-457200">
              <a:buFont typeface="Wingdings" panose="05000000000000000000" pitchFamily="2" charset="2"/>
              <a:buChar char="Ø"/>
            </a:pPr>
            <a:r>
              <a:rPr lang="en-US" sz="2800" dirty="0"/>
              <a:t>Cabinet meetings</a:t>
            </a:r>
          </a:p>
          <a:p>
            <a:pPr marL="1714500" lvl="3" indent="-342900">
              <a:buFont typeface="Arial" panose="020B0604020202020204" pitchFamily="34" charset="0"/>
              <a:buChar char="•"/>
            </a:pPr>
            <a:r>
              <a:rPr lang="en-US" sz="2800" dirty="0"/>
              <a:t>Global Leadership Team</a:t>
            </a:r>
          </a:p>
          <a:p>
            <a:pPr marL="1714500" lvl="3" indent="-342900">
              <a:buFont typeface="Arial" panose="020B0604020202020204" pitchFamily="34" charset="0"/>
              <a:buChar char="•"/>
            </a:pPr>
            <a:r>
              <a:rPr lang="en-US" sz="2800" dirty="0"/>
              <a:t>Global Membership Team</a:t>
            </a:r>
          </a:p>
          <a:p>
            <a:pPr lvl="3"/>
            <a:endParaRPr lang="en-US" sz="2800" dirty="0"/>
          </a:p>
          <a:p>
            <a:pPr marL="914400" lvl="1" indent="-457200">
              <a:buFont typeface="Wingdings" panose="05000000000000000000" pitchFamily="2" charset="2"/>
              <a:buChar char="Ø"/>
            </a:pPr>
            <a:r>
              <a:rPr lang="en-US" sz="2800" dirty="0"/>
              <a:t>Mid-winter conventions</a:t>
            </a:r>
          </a:p>
          <a:p>
            <a:pPr lvl="1"/>
            <a:endParaRPr lang="en-US" sz="2800" dirty="0"/>
          </a:p>
          <a:p>
            <a:pPr marL="914400" lvl="1" indent="-457200">
              <a:buFont typeface="Wingdings" panose="05000000000000000000" pitchFamily="2" charset="2"/>
              <a:buChar char="Ø"/>
            </a:pPr>
            <a:r>
              <a:rPr lang="en-US" sz="2800" dirty="0"/>
              <a:t>Multiple conventions</a:t>
            </a:r>
          </a:p>
        </p:txBody>
      </p:sp>
      <p:sp>
        <p:nvSpPr>
          <p:cNvPr id="3" name="Footer Placeholder 2"/>
          <p:cNvSpPr>
            <a:spLocks noGrp="1"/>
          </p:cNvSpPr>
          <p:nvPr>
            <p:ph type="ftr" sz="quarter" idx="11"/>
          </p:nvPr>
        </p:nvSpPr>
        <p:spPr>
          <a:xfrm>
            <a:off x="4162852" y="6297672"/>
            <a:ext cx="4114800" cy="345796"/>
          </a:xfrm>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38</a:t>
            </a:fld>
            <a:endParaRPr lang="en-US" dirty="0"/>
          </a:p>
        </p:txBody>
      </p:sp>
    </p:spTree>
    <p:custDataLst>
      <p:tags r:id="rId1"/>
    </p:custDataLst>
    <p:extLst>
      <p:ext uri="{BB962C8B-B14F-4D97-AF65-F5344CB8AC3E}">
        <p14:creationId xmlns:p14="http://schemas.microsoft.com/office/powerpoint/2010/main" val="388851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Additional Resources</a:t>
            </a:r>
          </a:p>
        </p:txBody>
      </p:sp>
      <p:sp>
        <p:nvSpPr>
          <p:cNvPr id="3" name="TextBox 2"/>
          <p:cNvSpPr txBox="1"/>
          <p:nvPr/>
        </p:nvSpPr>
        <p:spPr>
          <a:xfrm>
            <a:off x="2743199" y="2045255"/>
            <a:ext cx="7467600" cy="4031873"/>
          </a:xfrm>
          <a:prstGeom prst="rect">
            <a:avLst/>
          </a:prstGeom>
          <a:noFill/>
        </p:spPr>
        <p:txBody>
          <a:bodyPr wrap="square" rtlCol="0">
            <a:spAutoFit/>
          </a:bodyPr>
          <a:lstStyle/>
          <a:p>
            <a:r>
              <a:rPr lang="en-US" sz="2800" dirty="0"/>
              <a:t>Topics include: </a:t>
            </a:r>
          </a:p>
          <a:p>
            <a:endParaRPr lang="en-US" sz="2400" dirty="0"/>
          </a:p>
          <a:p>
            <a:pPr marL="1200150" lvl="2" indent="-285750">
              <a:spcAft>
                <a:spcPts val="1200"/>
              </a:spcAft>
              <a:buFont typeface="Wingdings" pitchFamily="2" charset="2"/>
              <a:buChar char="q"/>
            </a:pPr>
            <a:r>
              <a:rPr lang="en-US" sz="2800" dirty="0"/>
              <a:t>Meeting Management</a:t>
            </a:r>
          </a:p>
          <a:p>
            <a:pPr marL="1200150" lvl="2" indent="-285750">
              <a:spcAft>
                <a:spcPts val="1200"/>
              </a:spcAft>
              <a:buFont typeface="Wingdings" pitchFamily="2" charset="2"/>
              <a:buChar char="q"/>
            </a:pPr>
            <a:r>
              <a:rPr lang="en-US" sz="2800" dirty="0"/>
              <a:t>Conflict Resolution</a:t>
            </a:r>
          </a:p>
          <a:p>
            <a:pPr marL="1200150" lvl="2" indent="-285750">
              <a:spcAft>
                <a:spcPts val="1200"/>
              </a:spcAft>
              <a:buFont typeface="Wingdings" pitchFamily="2" charset="2"/>
              <a:buChar char="q"/>
            </a:pPr>
            <a:r>
              <a:rPr lang="en-US" sz="2800" dirty="0"/>
              <a:t>Decision Making</a:t>
            </a:r>
          </a:p>
          <a:p>
            <a:pPr marL="1200150" lvl="2" indent="-285750">
              <a:spcAft>
                <a:spcPts val="1200"/>
              </a:spcAft>
              <a:buFont typeface="Wingdings" pitchFamily="2" charset="2"/>
              <a:buChar char="q"/>
            </a:pPr>
            <a:r>
              <a:rPr lang="en-US" sz="2800" dirty="0"/>
              <a:t>Delegation</a:t>
            </a:r>
          </a:p>
          <a:p>
            <a:endParaRPr lang="en-US" sz="2000" dirty="0"/>
          </a:p>
          <a:p>
            <a:endParaRPr lang="en-US" sz="2000" dirty="0"/>
          </a:p>
          <a:p>
            <a:endParaRPr lang="en-US" sz="1200" dirty="0"/>
          </a:p>
        </p:txBody>
      </p:sp>
      <p:sp>
        <p:nvSpPr>
          <p:cNvPr id="6" name="Footer Placeholder 5"/>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39</a:t>
            </a:fld>
            <a:endParaRPr lang="en-US" dirty="0"/>
          </a:p>
        </p:txBody>
      </p:sp>
      <p:sp>
        <p:nvSpPr>
          <p:cNvPr id="11" name="TextBox 10"/>
          <p:cNvSpPr txBox="1"/>
          <p:nvPr/>
        </p:nvSpPr>
        <p:spPr>
          <a:xfrm>
            <a:off x="1848064" y="990600"/>
            <a:ext cx="8494589" cy="1000274"/>
          </a:xfrm>
          <a:prstGeom prst="rect">
            <a:avLst/>
          </a:prstGeom>
          <a:noFill/>
        </p:spPr>
        <p:txBody>
          <a:bodyPr wrap="square" rtlCol="0">
            <a:spAutoFit/>
          </a:bodyPr>
          <a:lstStyle/>
          <a:p>
            <a:endParaRPr lang="en-US" sz="1100" dirty="0"/>
          </a:p>
          <a:p>
            <a:r>
              <a:rPr lang="en-US" sz="2400" dirty="0"/>
              <a:t>The Lions Learning Center offers free online courses to assist members with leadership development.  </a:t>
            </a:r>
          </a:p>
        </p:txBody>
      </p:sp>
    </p:spTree>
    <p:custDataLst>
      <p:tags r:id="rId1"/>
    </p:custDataLst>
    <p:extLst>
      <p:ext uri="{BB962C8B-B14F-4D97-AF65-F5344CB8AC3E}">
        <p14:creationId xmlns:p14="http://schemas.microsoft.com/office/powerpoint/2010/main" val="375358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44363090"/>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219200"/>
            <a:ext cx="85344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hlinkClick r:id="rId9" action="ppaction://hlinksldjump" tooltip="Click here to move to Section 1"/>
              </a:rPr>
              <a:t>Introduction</a:t>
            </a:r>
            <a:endParaRPr lang="en-US" sz="2800" dirty="0"/>
          </a:p>
          <a:p>
            <a:endParaRPr lang="en-US" sz="2800" dirty="0"/>
          </a:p>
          <a:p>
            <a:pPr marL="457200" indent="-457200">
              <a:buFont typeface="Arial" panose="020B0604020202020204" pitchFamily="34" charset="0"/>
              <a:buChar char="•"/>
            </a:pPr>
            <a:r>
              <a:rPr lang="en-US" sz="2800" dirty="0">
                <a:hlinkClick r:id="rId10" action="ppaction://hlinksldjump" tooltip="Click here to move to Section 2"/>
              </a:rPr>
              <a:t>Your Club Leadership Team</a:t>
            </a:r>
            <a:endParaRPr lang="en-US" sz="2800" dirty="0"/>
          </a:p>
          <a:p>
            <a:endParaRPr lang="en-US" sz="2800" dirty="0"/>
          </a:p>
          <a:p>
            <a:pPr marL="457200" indent="-457200">
              <a:buFont typeface="Arial" panose="020B0604020202020204" pitchFamily="34" charset="0"/>
              <a:buChar char="•"/>
            </a:pPr>
            <a:r>
              <a:rPr lang="en-US" sz="2800" dirty="0">
                <a:hlinkClick r:id="rId11" action="ppaction://hlinksldjump" tooltip="Click here to move to Section 3"/>
              </a:rPr>
              <a:t>Responsibilities of the Club President </a:t>
            </a:r>
            <a:endParaRPr lang="en-US" sz="2800" dirty="0"/>
          </a:p>
          <a:p>
            <a:endParaRPr lang="en-US" sz="2800" dirty="0"/>
          </a:p>
          <a:p>
            <a:pPr marL="457200" indent="-457200">
              <a:buFont typeface="Arial" panose="020B0604020202020204" pitchFamily="34" charset="0"/>
              <a:buChar char="•"/>
            </a:pPr>
            <a:r>
              <a:rPr lang="en-US" sz="2800" dirty="0">
                <a:hlinkClick r:id="" action="ppaction://noaction"/>
              </a:rPr>
              <a:t>Planning Your Term </a:t>
            </a:r>
            <a:endParaRPr lang="en-US" sz="2800" dirty="0"/>
          </a:p>
          <a:p>
            <a:endParaRPr lang="en-US" sz="2800" dirty="0"/>
          </a:p>
          <a:p>
            <a:pPr marL="457200" indent="-457200">
              <a:buFont typeface="Arial" panose="020B0604020202020204" pitchFamily="34" charset="0"/>
              <a:buChar char="•"/>
            </a:pPr>
            <a:r>
              <a:rPr lang="en-US" sz="2800" dirty="0">
                <a:hlinkClick r:id="rId12" action="ppaction://hlinksldjump" tooltip="Click here to move to Section 5"/>
              </a:rPr>
              <a:t>Resources</a:t>
            </a:r>
            <a:endParaRPr lang="en-US" sz="28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5752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1000274"/>
          </a:xfrm>
          <a:prstGeom prst="rect">
            <a:avLst/>
          </a:prstGeom>
          <a:noFill/>
        </p:spPr>
        <p:txBody>
          <a:bodyPr wrap="square" rtlCol="0">
            <a:spAutoFit/>
          </a:bodyPr>
          <a:lstStyle/>
          <a:p>
            <a:endParaRPr lang="en-US" sz="1100" dirty="0"/>
          </a:p>
          <a:p>
            <a:r>
              <a:rPr lang="en-US" sz="2400" dirty="0"/>
              <a:t>Before you officially take office, there are a several steps you can take to better prepare yourself. </a:t>
            </a:r>
          </a:p>
        </p:txBody>
      </p:sp>
      <p:sp>
        <p:nvSpPr>
          <p:cNvPr id="7" name="TextBox 6"/>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2667000" y="2320766"/>
            <a:ext cx="7391400" cy="3693319"/>
          </a:xfrm>
          <a:prstGeom prst="rect">
            <a:avLst/>
          </a:prstGeom>
          <a:noFill/>
        </p:spPr>
        <p:txBody>
          <a:bodyPr wrap="square" rtlCol="0">
            <a:spAutoFit/>
          </a:bodyPr>
          <a:lstStyle/>
          <a:p>
            <a:pPr marL="342900" indent="-342900">
              <a:buFont typeface="Wingdings" pitchFamily="2" charset="2"/>
              <a:buChar char="Ø"/>
            </a:pPr>
            <a:r>
              <a:rPr lang="en-US" sz="2400" dirty="0"/>
              <a:t>Attend Club Officer Training</a:t>
            </a:r>
          </a:p>
          <a:p>
            <a:pPr marL="342900" indent="-342900">
              <a:buFont typeface="Wingdings" pitchFamily="2" charset="2"/>
              <a:buChar char="Ø"/>
            </a:pPr>
            <a:endParaRPr lang="en-US" sz="2000" dirty="0"/>
          </a:p>
          <a:p>
            <a:pPr marL="342900" indent="-342900">
              <a:buFont typeface="Wingdings" pitchFamily="2" charset="2"/>
              <a:buChar char="Ø"/>
            </a:pPr>
            <a:r>
              <a:rPr lang="en-US" sz="2400" dirty="0"/>
              <a:t>Meet with the current president to discuss matters that will continue into your club term</a:t>
            </a:r>
          </a:p>
          <a:p>
            <a:endParaRPr lang="en-US" dirty="0"/>
          </a:p>
          <a:p>
            <a:pPr marL="342900" indent="-342900">
              <a:buFont typeface="Wingdings" pitchFamily="2" charset="2"/>
              <a:buChar char="Ø"/>
            </a:pPr>
            <a:r>
              <a:rPr lang="en-US" sz="2400" dirty="0"/>
              <a:t>Set goals:</a:t>
            </a:r>
          </a:p>
          <a:p>
            <a:pPr marL="742950" lvl="1" indent="-285750">
              <a:buFont typeface="Arial" pitchFamily="34" charset="0"/>
              <a:buChar char="•"/>
            </a:pPr>
            <a:r>
              <a:rPr lang="en-US" sz="2000" dirty="0"/>
              <a:t>Review the Blueprint for a Stronger Club</a:t>
            </a:r>
          </a:p>
          <a:p>
            <a:pPr marL="742950" lvl="1" indent="-285750">
              <a:buFont typeface="Arial" pitchFamily="34" charset="0"/>
              <a:buChar char="•"/>
            </a:pPr>
            <a:r>
              <a:rPr lang="en-US" sz="2000" dirty="0"/>
              <a:t>Review the Club Excellence Program </a:t>
            </a:r>
          </a:p>
          <a:p>
            <a:pPr marL="742950" lvl="1" indent="-285750">
              <a:buFont typeface="Arial" pitchFamily="34" charset="0"/>
              <a:buChar char="•"/>
            </a:pPr>
            <a:r>
              <a:rPr lang="en-US" sz="2000" dirty="0"/>
              <a:t>Review the requirements for the Club Excellence Award</a:t>
            </a:r>
          </a:p>
          <a:p>
            <a:pPr marL="742950" lvl="1" indent="-285750">
              <a:buFont typeface="Arial" pitchFamily="34" charset="0"/>
              <a:buChar char="•"/>
            </a:pPr>
            <a:endParaRPr lang="en-US" sz="2000" dirty="0"/>
          </a:p>
          <a:p>
            <a:pPr marL="742950" lvl="1" indent="-285750">
              <a:buFont typeface="Arial" pitchFamily="34" charset="0"/>
              <a:buChar char="•"/>
            </a:pPr>
            <a:endParaRPr lang="en-US" sz="20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40</a:t>
            </a:fld>
            <a:endParaRPr lang="en-US" dirty="0"/>
          </a:p>
        </p:txBody>
      </p:sp>
    </p:spTree>
    <p:custDataLst>
      <p:tags r:id="rId1"/>
    </p:custDataLst>
    <p:extLst>
      <p:ext uri="{BB962C8B-B14F-4D97-AF65-F5344CB8AC3E}">
        <p14:creationId xmlns:p14="http://schemas.microsoft.com/office/powerpoint/2010/main" val="3428598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630942"/>
          </a:xfrm>
          <a:prstGeom prst="rect">
            <a:avLst/>
          </a:prstGeom>
          <a:noFill/>
        </p:spPr>
        <p:txBody>
          <a:bodyPr wrap="square" rtlCol="0">
            <a:spAutoFit/>
          </a:bodyPr>
          <a:lstStyle/>
          <a:p>
            <a:endParaRPr lang="en-US" sz="1100" dirty="0"/>
          </a:p>
          <a:p>
            <a:r>
              <a:rPr lang="en-US" sz="2400" dirty="0"/>
              <a:t>You will also need to…</a:t>
            </a:r>
          </a:p>
        </p:txBody>
      </p:sp>
      <p:sp>
        <p:nvSpPr>
          <p:cNvPr id="7" name="TextBox 6"/>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2667000" y="2162413"/>
            <a:ext cx="7391400" cy="3600986"/>
          </a:xfrm>
          <a:prstGeom prst="rect">
            <a:avLst/>
          </a:prstGeom>
          <a:noFill/>
        </p:spPr>
        <p:txBody>
          <a:bodyPr wrap="square" rtlCol="0">
            <a:spAutoFit/>
          </a:bodyPr>
          <a:lstStyle/>
          <a:p>
            <a:pPr marL="342900" indent="-342900">
              <a:buFont typeface="Wingdings" pitchFamily="2" charset="2"/>
              <a:buChar char="Ø"/>
            </a:pPr>
            <a:r>
              <a:rPr lang="en-US" sz="2400" dirty="0"/>
              <a:t>Choose committee chairpersons</a:t>
            </a:r>
          </a:p>
          <a:p>
            <a:pPr marL="342900" indent="-342900">
              <a:buFont typeface="Wingdings" pitchFamily="2" charset="2"/>
              <a:buChar char="Ø"/>
            </a:pPr>
            <a:r>
              <a:rPr lang="en-US" sz="2400" dirty="0"/>
              <a:t>Work with your treasurer and Finance Committee/Board of Directors to:</a:t>
            </a:r>
          </a:p>
          <a:p>
            <a:pPr marL="742950" lvl="1" indent="-285750">
              <a:buFont typeface="Arial" pitchFamily="34" charset="0"/>
              <a:buChar char="•"/>
            </a:pPr>
            <a:r>
              <a:rPr lang="en-US" dirty="0"/>
              <a:t>Prepare the administrative and activities budgets</a:t>
            </a:r>
          </a:p>
          <a:p>
            <a:pPr marL="742950" lvl="1" indent="-285750">
              <a:buFont typeface="Arial" pitchFamily="34" charset="0"/>
              <a:buChar char="•"/>
            </a:pPr>
            <a:r>
              <a:rPr lang="en-US" dirty="0"/>
              <a:t>Review banking institution and petty cash reimbursement guidelines</a:t>
            </a:r>
          </a:p>
          <a:p>
            <a:pPr marL="742950" lvl="1" indent="-285750">
              <a:buFont typeface="Arial" pitchFamily="34" charset="0"/>
              <a:buChar char="•"/>
            </a:pPr>
            <a:r>
              <a:rPr lang="en-US" dirty="0"/>
              <a:t>Establish club dues based on the amount needed to maintain the financial health of the club</a:t>
            </a:r>
          </a:p>
          <a:p>
            <a:pPr marL="285750" indent="-285750">
              <a:buFont typeface="Wingdings" panose="05000000000000000000" pitchFamily="2" charset="2"/>
              <a:buChar char="Ø"/>
            </a:pPr>
            <a:r>
              <a:rPr lang="en-US" sz="2400" dirty="0"/>
              <a:t>Develop a plan for the year</a:t>
            </a:r>
          </a:p>
          <a:p>
            <a:pPr marL="800100" lvl="1" indent="-342900">
              <a:buFont typeface="Arial" panose="020B0604020202020204" pitchFamily="34" charset="0"/>
              <a:buChar char="•"/>
            </a:pPr>
            <a:r>
              <a:rPr lang="en-US" dirty="0"/>
              <a:t>Calendar of events</a:t>
            </a:r>
          </a:p>
          <a:p>
            <a:pPr marL="800100" lvl="1" indent="-342900">
              <a:buFont typeface="Arial" panose="020B0604020202020204" pitchFamily="34" charset="0"/>
              <a:buChar char="•"/>
            </a:pPr>
            <a:r>
              <a:rPr lang="en-US" dirty="0"/>
              <a:t>More formal planning process – Club Excellence Program</a:t>
            </a:r>
          </a:p>
          <a:p>
            <a:pPr marL="342900" indent="-342900">
              <a:buFont typeface="Wingdings" panose="05000000000000000000" pitchFamily="2" charset="2"/>
              <a:buChar char="Ø"/>
            </a:pPr>
            <a:r>
              <a:rPr lang="en-US" sz="2400" dirty="0"/>
              <a:t>Be ready to ‘hit the ground running’ on July 1</a:t>
            </a:r>
            <a:r>
              <a:rPr lang="en-US" sz="2400" baseline="30000" dirty="0"/>
              <a:t>st</a:t>
            </a:r>
            <a:r>
              <a:rPr lang="en-US" sz="2400" dirty="0"/>
              <a:t>!</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41</a:t>
            </a:fld>
            <a:endParaRPr lang="en-US" dirty="0"/>
          </a:p>
        </p:txBody>
      </p:sp>
    </p:spTree>
    <p:custDataLst>
      <p:tags r:id="rId1"/>
    </p:custDataLst>
    <p:extLst>
      <p:ext uri="{BB962C8B-B14F-4D97-AF65-F5344CB8AC3E}">
        <p14:creationId xmlns:p14="http://schemas.microsoft.com/office/powerpoint/2010/main" val="3939027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630942"/>
          </a:xfrm>
          <a:prstGeom prst="rect">
            <a:avLst/>
          </a:prstGeom>
          <a:noFill/>
        </p:spPr>
        <p:txBody>
          <a:bodyPr wrap="square" rtlCol="0">
            <a:spAutoFit/>
          </a:bodyPr>
          <a:lstStyle/>
          <a:p>
            <a:endParaRPr lang="en-US" sz="1100" dirty="0"/>
          </a:p>
          <a:p>
            <a:r>
              <a:rPr lang="en-US" sz="2400" dirty="0"/>
              <a:t>As your term progresses, be sure to…</a:t>
            </a:r>
          </a:p>
        </p:txBody>
      </p:sp>
      <p:sp>
        <p:nvSpPr>
          <p:cNvPr id="7" name="TextBox 6"/>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Ongoing</a:t>
            </a:r>
          </a:p>
        </p:txBody>
      </p:sp>
      <p:sp>
        <p:nvSpPr>
          <p:cNvPr id="8" name="TextBox 7"/>
          <p:cNvSpPr txBox="1"/>
          <p:nvPr/>
        </p:nvSpPr>
        <p:spPr>
          <a:xfrm>
            <a:off x="2819400" y="2045255"/>
            <a:ext cx="7391400" cy="4508927"/>
          </a:xfrm>
          <a:prstGeom prst="rect">
            <a:avLst/>
          </a:prstGeom>
          <a:noFill/>
        </p:spPr>
        <p:txBody>
          <a:bodyPr wrap="square" rtlCol="0">
            <a:spAutoFit/>
          </a:bodyPr>
          <a:lstStyle/>
          <a:p>
            <a:pPr marL="342900" indent="-342900">
              <a:spcAft>
                <a:spcPts val="600"/>
              </a:spcAft>
              <a:buFont typeface="Wingdings" pitchFamily="2" charset="2"/>
              <a:buChar char="Ø"/>
            </a:pPr>
            <a:r>
              <a:rPr lang="en-US" sz="2200" dirty="0"/>
              <a:t>Conduct regular meetings</a:t>
            </a:r>
          </a:p>
          <a:p>
            <a:pPr marL="342900" indent="-342900">
              <a:spcAft>
                <a:spcPts val="600"/>
              </a:spcAft>
              <a:buFont typeface="Wingdings" pitchFamily="2" charset="2"/>
              <a:buChar char="Ø"/>
            </a:pPr>
            <a:r>
              <a:rPr lang="en-US" sz="2200" dirty="0"/>
              <a:t>Communicate frequently to ensure members are up to date with club news and issues</a:t>
            </a:r>
          </a:p>
          <a:p>
            <a:pPr marL="342900" indent="-342900">
              <a:spcAft>
                <a:spcPts val="600"/>
              </a:spcAft>
              <a:buFont typeface="Wingdings" pitchFamily="2" charset="2"/>
              <a:buChar char="Ø"/>
            </a:pPr>
            <a:r>
              <a:rPr lang="en-US" sz="2200" dirty="0"/>
              <a:t>Handle correspondence promptly </a:t>
            </a:r>
          </a:p>
          <a:p>
            <a:pPr marL="800100" lvl="1" indent="-342900">
              <a:spcAft>
                <a:spcPts val="600"/>
              </a:spcAft>
              <a:buFont typeface="Arial" pitchFamily="34" charset="0"/>
              <a:buChar char="•"/>
            </a:pPr>
            <a:r>
              <a:rPr lang="en-US" sz="2200" dirty="0"/>
              <a:t>Try to maintain a 24 hour standard</a:t>
            </a:r>
          </a:p>
          <a:p>
            <a:pPr marL="800100" lvl="1" indent="-342900">
              <a:spcAft>
                <a:spcPts val="600"/>
              </a:spcAft>
              <a:buFont typeface="Arial" pitchFamily="34" charset="0"/>
              <a:buChar char="•"/>
            </a:pPr>
            <a:r>
              <a:rPr lang="en-US" sz="2200" dirty="0"/>
              <a:t>Try to handle correspondence once</a:t>
            </a:r>
          </a:p>
          <a:p>
            <a:pPr marL="342900" indent="-342900">
              <a:spcAft>
                <a:spcPts val="600"/>
              </a:spcAft>
              <a:buFont typeface="Wingdings" pitchFamily="2" charset="2"/>
              <a:buChar char="Ø"/>
            </a:pPr>
            <a:r>
              <a:rPr lang="en-US" sz="2200" dirty="0"/>
              <a:t>Help select service projects</a:t>
            </a:r>
          </a:p>
          <a:p>
            <a:pPr marL="342900" indent="-342900">
              <a:spcAft>
                <a:spcPts val="600"/>
              </a:spcAft>
              <a:buFont typeface="Wingdings" pitchFamily="2" charset="2"/>
              <a:buChar char="Ø"/>
            </a:pPr>
            <a:r>
              <a:rPr lang="en-US" sz="2200" dirty="0"/>
              <a:t>Recruit new members</a:t>
            </a:r>
          </a:p>
          <a:p>
            <a:pPr marL="342900" indent="-342900">
              <a:spcAft>
                <a:spcPts val="600"/>
              </a:spcAft>
              <a:buFont typeface="Wingdings" pitchFamily="2" charset="2"/>
              <a:buChar char="Ø"/>
            </a:pPr>
            <a:r>
              <a:rPr lang="en-US" sz="2200" dirty="0"/>
              <a:t>Attend zone meetings and conventions</a:t>
            </a:r>
          </a:p>
          <a:p>
            <a:pPr marL="342900" indent="-342900">
              <a:spcAft>
                <a:spcPts val="600"/>
              </a:spcAft>
              <a:buFont typeface="Wingdings" pitchFamily="2" charset="2"/>
              <a:buChar char="Ø"/>
            </a:pPr>
            <a:r>
              <a:rPr lang="en-US" sz="2200" dirty="0"/>
              <a:t>Review monthly membership and activity reports</a:t>
            </a:r>
            <a:endParaRPr lang="en-US" dirty="0"/>
          </a:p>
          <a:p>
            <a:endParaRPr lang="en-US" sz="22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42</a:t>
            </a:fld>
            <a:endParaRPr lang="en-US" dirty="0"/>
          </a:p>
        </p:txBody>
      </p:sp>
    </p:spTree>
    <p:custDataLst>
      <p:tags r:id="rId1"/>
    </p:custDataLst>
    <p:extLst>
      <p:ext uri="{BB962C8B-B14F-4D97-AF65-F5344CB8AC3E}">
        <p14:creationId xmlns:p14="http://schemas.microsoft.com/office/powerpoint/2010/main" val="2618472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641096" y="1141602"/>
            <a:ext cx="8229600" cy="1000274"/>
          </a:xfrm>
          <a:prstGeom prst="rect">
            <a:avLst/>
          </a:prstGeom>
          <a:noFill/>
        </p:spPr>
        <p:txBody>
          <a:bodyPr wrap="square" rtlCol="0">
            <a:spAutoFit/>
          </a:bodyPr>
          <a:lstStyle/>
          <a:p>
            <a:endParaRPr lang="en-US" sz="1100" dirty="0"/>
          </a:p>
          <a:p>
            <a:r>
              <a:rPr lang="en-US" sz="2400" dirty="0"/>
              <a:t>You will still play an important role in the future success of the club by planning for an effective transition.</a:t>
            </a:r>
          </a:p>
        </p:txBody>
      </p:sp>
      <p:sp>
        <p:nvSpPr>
          <p:cNvPr id="7" name="TextBox 6"/>
          <p:cNvSpPr txBox="1"/>
          <p:nvPr/>
        </p:nvSpPr>
        <p:spPr>
          <a:xfrm>
            <a:off x="1830200" y="2204646"/>
            <a:ext cx="615553" cy="4267200"/>
          </a:xfrm>
          <a:prstGeom prst="rect">
            <a:avLst/>
          </a:prstGeom>
          <a:solidFill>
            <a:schemeClr val="accent3"/>
          </a:solidFill>
        </p:spPr>
        <p:txBody>
          <a:bodyPr vert="vert270" wrap="square" rtlCol="0" anchor="ctr" anchorCtr="0">
            <a:spAutoFit/>
          </a:bodyPr>
          <a:lstStyle/>
          <a:p>
            <a:pPr algn="ctr"/>
            <a:r>
              <a:rPr lang="en-US" sz="2800" dirty="0"/>
              <a:t>End of Term</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a:xfrm>
            <a:off x="8635768" y="6321094"/>
            <a:ext cx="2819399" cy="345796"/>
          </a:xfrm>
        </p:spPr>
        <p:txBody>
          <a:bodyPr/>
          <a:lstStyle/>
          <a:p>
            <a:fld id="{D057AB9D-7DAF-4932-8D90-97F45FB0A796}" type="slidenum">
              <a:rPr lang="en-US" smtClean="0"/>
              <a:t>43</a:t>
            </a:fld>
            <a:endParaRPr lang="en-US" dirty="0"/>
          </a:p>
        </p:txBody>
      </p:sp>
      <p:sp>
        <p:nvSpPr>
          <p:cNvPr id="6" name="Rectangle 5">
            <a:extLst>
              <a:ext uri="{FF2B5EF4-FFF2-40B4-BE49-F238E27FC236}">
                <a16:creationId xmlns:a16="http://schemas.microsoft.com/office/drawing/2014/main" id="{9518ECEB-DE9C-41D2-B98B-508677EA3A58}"/>
              </a:ext>
            </a:extLst>
          </p:cNvPr>
          <p:cNvSpPr/>
          <p:nvPr/>
        </p:nvSpPr>
        <p:spPr>
          <a:xfrm>
            <a:off x="3048000" y="1843951"/>
            <a:ext cx="6096000" cy="4401205"/>
          </a:xfrm>
          <a:prstGeom prst="rect">
            <a:avLst/>
          </a:prstGeom>
        </p:spPr>
        <p:txBody>
          <a:bodyPr>
            <a:spAutoFit/>
          </a:bodyPr>
          <a:lstStyle/>
          <a:p>
            <a:pPr marL="342900" indent="-342900">
              <a:buFont typeface="Wingdings" pitchFamily="2" charset="2"/>
              <a:buChar char="Ø"/>
            </a:pPr>
            <a:endParaRPr lang="en-US" sz="2000" dirty="0"/>
          </a:p>
          <a:p>
            <a:pPr marL="342900" indent="-342900">
              <a:buFont typeface="Wingdings" pitchFamily="2" charset="2"/>
              <a:buChar char="Ø"/>
            </a:pPr>
            <a:endParaRPr lang="en-US" sz="2000" dirty="0"/>
          </a:p>
          <a:p>
            <a:pPr marL="342900" indent="-342900">
              <a:buFont typeface="Wingdings" pitchFamily="2" charset="2"/>
              <a:buChar char="Ø"/>
            </a:pPr>
            <a:r>
              <a:rPr lang="en-US" sz="2000" dirty="0"/>
              <a:t>Transition to the next leadership team</a:t>
            </a:r>
          </a:p>
          <a:p>
            <a:pPr marL="800100" lvl="1" indent="-342900">
              <a:buFont typeface="Arial" pitchFamily="34" charset="0"/>
              <a:buChar char="•"/>
            </a:pPr>
            <a:r>
              <a:rPr lang="en-US" sz="2000" dirty="0"/>
              <a:t>Meet with the incoming president to discuss the status of the club and any plans or projects that are not yet completed</a:t>
            </a:r>
          </a:p>
          <a:p>
            <a:pPr marL="800100" lvl="1" indent="-342900">
              <a:buFont typeface="Arial" pitchFamily="34" charset="0"/>
              <a:buChar char="•"/>
            </a:pPr>
            <a:endParaRPr lang="en-US" sz="2000" dirty="0"/>
          </a:p>
          <a:p>
            <a:pPr marL="342900" indent="-342900">
              <a:buFont typeface="Wingdings" pitchFamily="2" charset="2"/>
              <a:buChar char="Ø"/>
            </a:pPr>
            <a:r>
              <a:rPr lang="en-US" sz="2000" dirty="0"/>
              <a:t>Plan the Year-End Recognition/Appreciation Dinner</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Plan the Annual Meeting/Installation Dinner</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Apply for Club Excellence Award</a:t>
            </a:r>
          </a:p>
          <a:p>
            <a:pPr marL="800100" lvl="1" indent="-342900">
              <a:buFont typeface="Arial" pitchFamily="34" charset="0"/>
              <a:buChar char="•"/>
            </a:pPr>
            <a:endParaRPr lang="en-US" sz="2000" dirty="0"/>
          </a:p>
          <a:p>
            <a:pPr marL="800100" lvl="1" indent="-342900">
              <a:buFont typeface="Arial" pitchFamily="34" charset="0"/>
              <a:buChar char="•"/>
            </a:pPr>
            <a:endParaRPr lang="en-US" sz="2000" dirty="0"/>
          </a:p>
        </p:txBody>
      </p:sp>
    </p:spTree>
    <p:custDataLst>
      <p:tags r:id="rId1"/>
    </p:custDataLst>
    <p:extLst>
      <p:ext uri="{BB962C8B-B14F-4D97-AF65-F5344CB8AC3E}">
        <p14:creationId xmlns:p14="http://schemas.microsoft.com/office/powerpoint/2010/main" val="2236296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630942"/>
          </a:xfrm>
          <a:prstGeom prst="rect">
            <a:avLst/>
          </a:prstGeom>
          <a:noFill/>
        </p:spPr>
        <p:txBody>
          <a:bodyPr wrap="square" rtlCol="0">
            <a:spAutoFit/>
          </a:bodyPr>
          <a:lstStyle/>
          <a:p>
            <a:endParaRPr lang="en-US" sz="1100" dirty="0"/>
          </a:p>
          <a:p>
            <a:r>
              <a:rPr lang="en-US" sz="2400" dirty="0"/>
              <a:t>Before we finish…</a:t>
            </a:r>
          </a:p>
        </p:txBody>
      </p:sp>
      <p:sp>
        <p:nvSpPr>
          <p:cNvPr id="7" name="TextBox 6"/>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Additional Resources</a:t>
            </a:r>
          </a:p>
        </p:txBody>
      </p:sp>
      <p:sp>
        <p:nvSpPr>
          <p:cNvPr id="11" name="TextBox 10"/>
          <p:cNvSpPr txBox="1"/>
          <p:nvPr/>
        </p:nvSpPr>
        <p:spPr>
          <a:xfrm>
            <a:off x="2731770" y="2018038"/>
            <a:ext cx="7467600" cy="4647426"/>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t>Explore the Lions Learning Center</a:t>
            </a:r>
          </a:p>
          <a:p>
            <a:pPr marL="800100" lvl="1" indent="-342900">
              <a:buFont typeface="Wingdings" panose="05000000000000000000" pitchFamily="2" charset="2"/>
              <a:buChar char="Ø"/>
            </a:pPr>
            <a:r>
              <a:rPr lang="en-US" sz="2800" dirty="0">
                <a:hlinkClick r:id="rId9"/>
              </a:rPr>
              <a:t>www.lionsclubs.org</a:t>
            </a:r>
            <a:r>
              <a:rPr lang="en-US" sz="2800" dirty="0"/>
              <a:t> – resources for members</a:t>
            </a:r>
          </a:p>
          <a:p>
            <a:pPr marL="800100" lvl="1" indent="-342900">
              <a:buFont typeface="Wingdings" panose="05000000000000000000" pitchFamily="2" charset="2"/>
              <a:buChar char="Ø"/>
            </a:pPr>
            <a:r>
              <a:rPr lang="en-US" sz="2800" dirty="0"/>
              <a:t>On-line courses</a:t>
            </a:r>
          </a:p>
          <a:p>
            <a:pPr marL="800100" lvl="1" indent="-342900">
              <a:buFont typeface="Wingdings" panose="05000000000000000000" pitchFamily="2" charset="2"/>
              <a:buChar char="Ø"/>
            </a:pPr>
            <a:r>
              <a:rPr lang="en-US" sz="2800" dirty="0"/>
              <a:t>Lions University </a:t>
            </a:r>
          </a:p>
          <a:p>
            <a:pPr marL="342900" indent="-342900">
              <a:buFont typeface="Wingdings" panose="05000000000000000000" pitchFamily="2" charset="2"/>
              <a:buChar char="Ø"/>
            </a:pPr>
            <a:r>
              <a:rPr lang="en-US" sz="2800" dirty="0"/>
              <a:t>Down-load resources </a:t>
            </a:r>
          </a:p>
          <a:p>
            <a:pPr marL="342900" indent="-342900">
              <a:buFont typeface="Wingdings" panose="05000000000000000000" pitchFamily="2" charset="2"/>
              <a:buChar char="Ø"/>
            </a:pPr>
            <a:r>
              <a:rPr lang="en-US" sz="2800" dirty="0"/>
              <a:t>Talk to a Lion Leader</a:t>
            </a:r>
          </a:p>
          <a:p>
            <a:pPr marL="1257300" lvl="2" indent="-342900">
              <a:buFont typeface="Wingdings" panose="05000000000000000000" pitchFamily="2" charset="2"/>
              <a:buChar char="Ø"/>
            </a:pPr>
            <a:r>
              <a:rPr lang="en-US" sz="2800" dirty="0"/>
              <a:t>Past presidents</a:t>
            </a:r>
          </a:p>
          <a:p>
            <a:pPr marL="1257300" lvl="2" indent="-342900">
              <a:buFont typeface="Wingdings" panose="05000000000000000000" pitchFamily="2" charset="2"/>
              <a:buChar char="Ø"/>
            </a:pPr>
            <a:r>
              <a:rPr lang="en-US" sz="2800" dirty="0"/>
              <a:t>Your District team </a:t>
            </a:r>
          </a:p>
          <a:p>
            <a:pPr marL="800100" lvl="1" indent="-342900">
              <a:buFont typeface="Wingdings" panose="05000000000000000000" pitchFamily="2" charset="2"/>
              <a:buChar char="Ø"/>
            </a:pPr>
            <a:endParaRPr lang="en-US" sz="3200" dirty="0"/>
          </a:p>
          <a:p>
            <a:pPr marL="171450" indent="-171450">
              <a:buFont typeface="Wingdings" panose="05000000000000000000" pitchFamily="2" charset="2"/>
              <a:buChar char="Ø"/>
            </a:pPr>
            <a:endParaRPr lang="en-US" sz="12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44</a:t>
            </a:fld>
            <a:endParaRPr lang="en-US" dirty="0"/>
          </a:p>
        </p:txBody>
      </p:sp>
    </p:spTree>
    <p:custDataLst>
      <p:tags r:id="rId1"/>
    </p:custDataLst>
    <p:extLst>
      <p:ext uri="{BB962C8B-B14F-4D97-AF65-F5344CB8AC3E}">
        <p14:creationId xmlns:p14="http://schemas.microsoft.com/office/powerpoint/2010/main" val="170349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4755148"/>
          </a:xfrm>
          <a:prstGeom prst="rect">
            <a:avLst/>
          </a:prstGeom>
          <a:noFill/>
        </p:spPr>
        <p:txBody>
          <a:bodyPr wrap="square" rtlCol="0">
            <a:spAutoFit/>
          </a:bodyPr>
          <a:lstStyle/>
          <a:p>
            <a:endParaRPr lang="en-US" sz="1100" dirty="0"/>
          </a:p>
          <a:p>
            <a:r>
              <a:rPr lang="en-US" sz="2800" b="1" dirty="0"/>
              <a:t>Leadership….things to keep in mind!</a:t>
            </a:r>
          </a:p>
          <a:p>
            <a:pPr marL="342900" indent="-342900">
              <a:buFont typeface="Wingdings" panose="05000000000000000000" pitchFamily="2" charset="2"/>
              <a:buChar char="Ø"/>
            </a:pPr>
            <a:r>
              <a:rPr lang="en-US" sz="2400" dirty="0"/>
              <a:t>Build a shared vision among Club members</a:t>
            </a:r>
          </a:p>
          <a:p>
            <a:pPr marL="342900" indent="-342900">
              <a:buFont typeface="Wingdings" panose="05000000000000000000" pitchFamily="2" charset="2"/>
              <a:buChar char="Ø"/>
            </a:pPr>
            <a:r>
              <a:rPr lang="en-US" sz="2400" dirty="0"/>
              <a:t>Guide/encourage members toward reaching Club goals and personal goals</a:t>
            </a:r>
          </a:p>
          <a:p>
            <a:pPr marL="342900" indent="-342900">
              <a:buFont typeface="Wingdings" panose="05000000000000000000" pitchFamily="2" charset="2"/>
              <a:buChar char="Ø"/>
            </a:pPr>
            <a:r>
              <a:rPr lang="en-US" sz="2400" dirty="0"/>
              <a:t>Provide leadership opportunities</a:t>
            </a:r>
          </a:p>
          <a:p>
            <a:pPr marL="342900" indent="-342900">
              <a:buFont typeface="Wingdings" panose="05000000000000000000" pitchFamily="2" charset="2"/>
              <a:buChar char="Ø"/>
            </a:pPr>
            <a:r>
              <a:rPr lang="en-US" sz="2400" dirty="0"/>
              <a:t>Be aware of leadership training</a:t>
            </a:r>
          </a:p>
          <a:p>
            <a:pPr marL="342900" indent="-342900">
              <a:buFont typeface="Wingdings" panose="05000000000000000000" pitchFamily="2" charset="2"/>
              <a:buChar char="Ø"/>
            </a:pPr>
            <a:r>
              <a:rPr lang="en-US" sz="2400" dirty="0"/>
              <a:t>Encourage attendance at training </a:t>
            </a:r>
          </a:p>
          <a:p>
            <a:pPr marL="342900" indent="-342900">
              <a:buFont typeface="Wingdings" panose="05000000000000000000" pitchFamily="2" charset="2"/>
              <a:buChar char="Ø"/>
            </a:pPr>
            <a:r>
              <a:rPr lang="en-US" sz="2400" dirty="0"/>
              <a:t>Develop a mentoring program</a:t>
            </a:r>
          </a:p>
          <a:p>
            <a:pPr marL="342900" indent="-342900">
              <a:buFont typeface="Wingdings" panose="05000000000000000000" pitchFamily="2" charset="2"/>
              <a:buChar char="Ø"/>
            </a:pPr>
            <a:r>
              <a:rPr lang="en-US" sz="2400" b="1" dirty="0"/>
              <a:t>EVERY </a:t>
            </a:r>
            <a:r>
              <a:rPr lang="en-US" sz="2400" dirty="0"/>
              <a:t>member has an important role to fill</a:t>
            </a:r>
          </a:p>
          <a:p>
            <a:pPr marL="342900" indent="-342900">
              <a:buFont typeface="Wingdings" panose="05000000000000000000" pitchFamily="2" charset="2"/>
              <a:buChar char="Ø"/>
            </a:pPr>
            <a:r>
              <a:rPr lang="en-US" sz="2400" dirty="0"/>
              <a:t>Lead by example </a:t>
            </a:r>
          </a:p>
          <a:p>
            <a:endParaRPr lang="en-US" sz="2400" dirty="0"/>
          </a:p>
          <a:p>
            <a:endParaRPr lang="en-US" sz="2400" dirty="0"/>
          </a:p>
        </p:txBody>
      </p:sp>
      <p:sp>
        <p:nvSpPr>
          <p:cNvPr id="11" name="TextBox 10"/>
          <p:cNvSpPr txBox="1"/>
          <p:nvPr/>
        </p:nvSpPr>
        <p:spPr>
          <a:xfrm>
            <a:off x="2731770" y="2018038"/>
            <a:ext cx="7467600" cy="769441"/>
          </a:xfrm>
          <a:prstGeom prst="rect">
            <a:avLst/>
          </a:prstGeom>
          <a:noFill/>
        </p:spPr>
        <p:txBody>
          <a:bodyPr wrap="square" rtlCol="0">
            <a:spAutoFit/>
          </a:bodyPr>
          <a:lstStyle/>
          <a:p>
            <a:pPr marL="800100" lvl="1" indent="-342900">
              <a:buFont typeface="Wingdings" panose="05000000000000000000" pitchFamily="2" charset="2"/>
              <a:buChar char="Ø"/>
            </a:pPr>
            <a:endParaRPr lang="en-US" sz="3200" dirty="0"/>
          </a:p>
          <a:p>
            <a:pPr marL="171450" indent="-171450">
              <a:buFont typeface="Wingdings" panose="05000000000000000000" pitchFamily="2" charset="2"/>
              <a:buChar char="Ø"/>
            </a:pPr>
            <a:endParaRPr lang="en-US" sz="12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45</a:t>
            </a:fld>
            <a:endParaRPr lang="en-US" dirty="0"/>
          </a:p>
        </p:txBody>
      </p:sp>
    </p:spTree>
    <p:custDataLst>
      <p:tags r:id="rId1"/>
    </p:custDataLst>
    <p:extLst>
      <p:ext uri="{BB962C8B-B14F-4D97-AF65-F5344CB8AC3E}">
        <p14:creationId xmlns:p14="http://schemas.microsoft.com/office/powerpoint/2010/main" val="2324890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2477601"/>
          </a:xfrm>
          <a:prstGeom prst="rect">
            <a:avLst/>
          </a:prstGeom>
          <a:noFill/>
        </p:spPr>
        <p:txBody>
          <a:bodyPr wrap="square" rtlCol="0">
            <a:spAutoFit/>
          </a:bodyPr>
          <a:lstStyle/>
          <a:p>
            <a:endParaRPr lang="en-US" sz="1100" dirty="0"/>
          </a:p>
          <a:p>
            <a:r>
              <a:rPr lang="en-US" sz="2400" dirty="0"/>
              <a:t>Before we finish…</a:t>
            </a:r>
          </a:p>
          <a:p>
            <a:endParaRPr lang="en-US" sz="2400" dirty="0"/>
          </a:p>
          <a:p>
            <a:endParaRPr lang="en-US" sz="2400" dirty="0"/>
          </a:p>
          <a:p>
            <a:r>
              <a:rPr lang="en-US" sz="3600" dirty="0"/>
              <a:t>What goals do you hope to achieve during your term as club president? </a:t>
            </a:r>
          </a:p>
        </p:txBody>
      </p:sp>
      <p:sp>
        <p:nvSpPr>
          <p:cNvPr id="11" name="TextBox 10"/>
          <p:cNvSpPr txBox="1"/>
          <p:nvPr/>
        </p:nvSpPr>
        <p:spPr>
          <a:xfrm>
            <a:off x="2731770" y="2018038"/>
            <a:ext cx="7467600" cy="769441"/>
          </a:xfrm>
          <a:prstGeom prst="rect">
            <a:avLst/>
          </a:prstGeom>
          <a:noFill/>
        </p:spPr>
        <p:txBody>
          <a:bodyPr wrap="square" rtlCol="0">
            <a:spAutoFit/>
          </a:bodyPr>
          <a:lstStyle/>
          <a:p>
            <a:pPr marL="800100" lvl="1" indent="-342900">
              <a:buFont typeface="Wingdings" panose="05000000000000000000" pitchFamily="2" charset="2"/>
              <a:buChar char="Ø"/>
            </a:pPr>
            <a:endParaRPr lang="en-US" sz="3200" dirty="0"/>
          </a:p>
          <a:p>
            <a:pPr marL="171450" indent="-171450">
              <a:buFont typeface="Wingdings" panose="05000000000000000000" pitchFamily="2" charset="2"/>
              <a:buChar char="Ø"/>
            </a:pPr>
            <a:endParaRPr lang="en-US" sz="12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46</a:t>
            </a:fld>
            <a:endParaRPr lang="en-US" dirty="0"/>
          </a:p>
        </p:txBody>
      </p:sp>
    </p:spTree>
    <p:custDataLst>
      <p:tags r:id="rId1"/>
    </p:custDataLst>
    <p:extLst>
      <p:ext uri="{BB962C8B-B14F-4D97-AF65-F5344CB8AC3E}">
        <p14:creationId xmlns:p14="http://schemas.microsoft.com/office/powerpoint/2010/main" val="1603126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3276600" y="1012083"/>
            <a:ext cx="5618408" cy="5306274"/>
          </a:xfrm>
          <a:prstGeom prst="rect">
            <a:avLst/>
          </a:prstGeom>
        </p:spPr>
      </p:pic>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981200" y="990601"/>
            <a:ext cx="8229600" cy="4001095"/>
          </a:xfrm>
          <a:prstGeom prst="rect">
            <a:avLst/>
          </a:prstGeom>
          <a:noFill/>
        </p:spPr>
        <p:txBody>
          <a:bodyPr wrap="square" rtlCol="0">
            <a:spAutoFit/>
          </a:bodyPr>
          <a:lstStyle/>
          <a:p>
            <a:endParaRPr lang="en-US" sz="1400" dirty="0"/>
          </a:p>
          <a:p>
            <a:pPr algn="ctr"/>
            <a:r>
              <a:rPr lang="en-US" sz="3200" dirty="0"/>
              <a:t>Thank you for participating.</a:t>
            </a:r>
          </a:p>
          <a:p>
            <a:pPr algn="ctr"/>
            <a:endParaRPr lang="en-US" sz="3200" dirty="0"/>
          </a:p>
          <a:p>
            <a:pPr algn="ctr"/>
            <a:r>
              <a:rPr lang="en-US" sz="3200" dirty="0"/>
              <a:t>If you have any questions, please contact:</a:t>
            </a:r>
          </a:p>
          <a:p>
            <a:pPr algn="ctr"/>
            <a:endParaRPr lang="en-US" sz="3200" dirty="0"/>
          </a:p>
          <a:p>
            <a:pPr marL="457200" indent="-457200">
              <a:buFont typeface="Wingdings" panose="05000000000000000000" pitchFamily="2" charset="2"/>
              <a:buChar char="v"/>
            </a:pPr>
            <a:r>
              <a:rPr lang="en-US" sz="2800" dirty="0"/>
              <a:t>Lion Wendy Wiedenhoeft – wendyparkin@shaw.ca</a:t>
            </a:r>
          </a:p>
          <a:p>
            <a:pPr marL="457200" indent="-457200">
              <a:buFont typeface="Wingdings" panose="05000000000000000000" pitchFamily="2" charset="2"/>
              <a:buChar char="v"/>
            </a:pPr>
            <a:r>
              <a:rPr lang="en-US" sz="2800" dirty="0"/>
              <a:t>1</a:t>
            </a:r>
            <a:r>
              <a:rPr lang="en-US" sz="2800" baseline="30000" dirty="0"/>
              <a:t>st</a:t>
            </a:r>
            <a:r>
              <a:rPr lang="en-US" sz="2800" dirty="0"/>
              <a:t>  VDGE Susan Winner – </a:t>
            </a:r>
            <a:r>
              <a:rPr lang="en-US" sz="2800" dirty="0">
                <a:hlinkClick r:id="rId10"/>
              </a:rPr>
              <a:t>spb0301@gmail.com</a:t>
            </a:r>
            <a:endParaRPr lang="en-US" sz="2800" dirty="0"/>
          </a:p>
          <a:p>
            <a:pPr marL="457200" indent="-457200">
              <a:buFont typeface="Wingdings" panose="05000000000000000000" pitchFamily="2" charset="2"/>
              <a:buChar char="v"/>
            </a:pPr>
            <a:r>
              <a:rPr lang="en-US" sz="2800" dirty="0"/>
              <a:t>2</a:t>
            </a:r>
            <a:r>
              <a:rPr lang="en-US" sz="2800" baseline="30000" dirty="0"/>
              <a:t>nd</a:t>
            </a:r>
            <a:r>
              <a:rPr lang="en-US" sz="2800" dirty="0"/>
              <a:t> VDGE  Jodi Caul - </a:t>
            </a:r>
            <a:r>
              <a:rPr lang="it-IT" sz="2800" dirty="0"/>
              <a:t>jodicaul@gmail.com</a:t>
            </a:r>
            <a:endParaRPr lang="en-US" sz="2800" dirty="0"/>
          </a:p>
          <a:p>
            <a:pPr marL="457200" indent="-457200">
              <a:buFont typeface="Wingdings" panose="05000000000000000000" pitchFamily="2" charset="2"/>
              <a:buChar char="v"/>
            </a:pPr>
            <a:r>
              <a:rPr lang="en-US" sz="2800" dirty="0"/>
              <a:t>PDG Angela </a:t>
            </a:r>
            <a:r>
              <a:rPr lang="en-US" sz="2800" dirty="0" err="1"/>
              <a:t>Sharbot</a:t>
            </a:r>
            <a:r>
              <a:rPr lang="en-US" sz="2800" dirty="0"/>
              <a:t> – a_sharbot@hotmail.com</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47</a:t>
            </a:fld>
            <a:endParaRPr lang="en-US" dirty="0"/>
          </a:p>
        </p:txBody>
      </p:sp>
    </p:spTree>
    <p:custDataLst>
      <p:tags r:id="rId1"/>
    </p:custDataLst>
    <p:extLst>
      <p:ext uri="{BB962C8B-B14F-4D97-AF65-F5344CB8AC3E}">
        <p14:creationId xmlns:p14="http://schemas.microsoft.com/office/powerpoint/2010/main" val="1478384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3276600" y="1012083"/>
            <a:ext cx="5618408" cy="5306274"/>
          </a:xfrm>
          <a:prstGeom prst="rect">
            <a:avLst/>
          </a:prstGeom>
        </p:spPr>
      </p:pic>
      <p:sp>
        <p:nvSpPr>
          <p:cNvPr id="9" name="TextBox 8"/>
          <p:cNvSpPr txBox="1"/>
          <p:nvPr/>
        </p:nvSpPr>
        <p:spPr>
          <a:xfrm>
            <a:off x="1981200" y="990601"/>
            <a:ext cx="8229600" cy="4370427"/>
          </a:xfrm>
          <a:prstGeom prst="rect">
            <a:avLst/>
          </a:prstGeom>
          <a:noFill/>
        </p:spPr>
        <p:txBody>
          <a:bodyPr wrap="square" rtlCol="0">
            <a:spAutoFit/>
          </a:bodyPr>
          <a:lstStyle/>
          <a:p>
            <a:endParaRPr lang="en-US" sz="1400" dirty="0"/>
          </a:p>
          <a:p>
            <a:pPr algn="ctr"/>
            <a:endParaRPr lang="en-US" sz="6600" dirty="0"/>
          </a:p>
          <a:p>
            <a:pPr algn="ctr"/>
            <a:r>
              <a:rPr lang="en-US" sz="6600" dirty="0"/>
              <a:t>Very best wishes for a successful term as Lions Club President!</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48</a:t>
            </a:fld>
            <a:endParaRPr lang="en-US" dirty="0"/>
          </a:p>
        </p:txBody>
      </p:sp>
    </p:spTree>
    <p:custDataLst>
      <p:tags r:id="rId1"/>
    </p:custDataLst>
    <p:extLst>
      <p:ext uri="{BB962C8B-B14F-4D97-AF65-F5344CB8AC3E}">
        <p14:creationId xmlns:p14="http://schemas.microsoft.com/office/powerpoint/2010/main" val="99777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5</a:t>
            </a:fld>
            <a:endParaRPr lang="en-US" dirty="0"/>
          </a:p>
        </p:txBody>
      </p:sp>
      <p:sp>
        <p:nvSpPr>
          <p:cNvPr id="8" name="TextBox 7"/>
          <p:cNvSpPr txBox="1"/>
          <p:nvPr/>
        </p:nvSpPr>
        <p:spPr>
          <a:xfrm>
            <a:off x="1828800" y="1771233"/>
            <a:ext cx="8534400" cy="1938992"/>
          </a:xfrm>
          <a:prstGeom prst="rect">
            <a:avLst/>
          </a:prstGeom>
          <a:noFill/>
        </p:spPr>
        <p:txBody>
          <a:bodyPr wrap="square" rtlCol="0">
            <a:spAutoFit/>
          </a:bodyPr>
          <a:lstStyle/>
          <a:p>
            <a:r>
              <a:rPr lang="en-US" sz="2400" dirty="0"/>
              <a:t>As president, you will lead your club in service activities that help support your local community and surrounding areas.  </a:t>
            </a:r>
          </a:p>
          <a:p>
            <a:pPr marL="342900" indent="-342900">
              <a:buFont typeface="Arial" pitchFamily="34" charset="0"/>
              <a:buChar char="•"/>
            </a:pPr>
            <a:endParaRPr lang="en-US" sz="2400" dirty="0"/>
          </a:p>
          <a:p>
            <a:r>
              <a:rPr lang="en-US" sz="2400" dirty="0"/>
              <a:t>However, it’s also important to remember that you are a part of something much bigger.  </a:t>
            </a:r>
            <a:endParaRPr lang="en-US" sz="2800" dirty="0"/>
          </a:p>
        </p:txBody>
      </p:sp>
    </p:spTree>
    <p:custDataLst>
      <p:tags r:id="rId1"/>
    </p:custDataLst>
    <p:extLst>
      <p:ext uri="{BB962C8B-B14F-4D97-AF65-F5344CB8AC3E}">
        <p14:creationId xmlns:p14="http://schemas.microsoft.com/office/powerpoint/2010/main" val="306710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7010400" y="1905000"/>
            <a:ext cx="3200400" cy="3200400"/>
            <a:chOff x="5486400" y="1905000"/>
            <a:chExt cx="3200400" cy="3200400"/>
          </a:xfrm>
        </p:grpSpPr>
        <p:sp>
          <p:nvSpPr>
            <p:cNvPr id="14" name="Oval 13"/>
            <p:cNvSpPr/>
            <p:nvPr/>
          </p:nvSpPr>
          <p:spPr>
            <a:xfrm>
              <a:off x="5486400" y="1905000"/>
              <a:ext cx="3200400" cy="32004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Oval 16"/>
            <p:cNvSpPr/>
            <p:nvPr/>
          </p:nvSpPr>
          <p:spPr>
            <a:xfrm>
              <a:off x="5753101" y="2189515"/>
              <a:ext cx="2667000" cy="26670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6" name="Oval 25"/>
            <p:cNvSpPr/>
            <p:nvPr/>
          </p:nvSpPr>
          <p:spPr>
            <a:xfrm>
              <a:off x="6033475" y="2472509"/>
              <a:ext cx="2133600" cy="21336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9" name="Oval 28"/>
            <p:cNvSpPr/>
            <p:nvPr/>
          </p:nvSpPr>
          <p:spPr>
            <a:xfrm>
              <a:off x="6265940" y="2739209"/>
              <a:ext cx="1600200" cy="16002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2" name="Oval 31"/>
            <p:cNvSpPr/>
            <p:nvPr/>
          </p:nvSpPr>
          <p:spPr>
            <a:xfrm>
              <a:off x="6539866" y="3024302"/>
              <a:ext cx="1066800" cy="10668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r>
                <a:rPr lang="en-US" dirty="0"/>
                <a:t>1</a:t>
              </a:r>
            </a:p>
          </p:txBody>
        </p:sp>
        <p:grpSp>
          <p:nvGrpSpPr>
            <p:cNvPr id="34" name="Group 33"/>
            <p:cNvGrpSpPr/>
            <p:nvPr/>
          </p:nvGrpSpPr>
          <p:grpSpPr>
            <a:xfrm>
              <a:off x="6695435" y="3185164"/>
              <a:ext cx="746760" cy="746761"/>
              <a:chOff x="1565729" y="2064362"/>
              <a:chExt cx="936893" cy="902332"/>
            </a:xfrm>
            <a:scene3d>
              <a:camera prst="orthographicFront"/>
              <a:lightRig rig="threePt" dir="t">
                <a:rot lat="0" lon="0" rev="7500000"/>
              </a:lightRig>
            </a:scene3d>
          </p:grpSpPr>
          <p:sp>
            <p:nvSpPr>
              <p:cNvPr id="35" name="Oval 34"/>
              <p:cNvSpPr/>
              <p:nvPr/>
            </p:nvSpPr>
            <p:spPr>
              <a:xfrm>
                <a:off x="1565729" y="2064362"/>
                <a:ext cx="936893" cy="90233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Oval 4"/>
              <p:cNvSpPr/>
              <p:nvPr/>
            </p:nvSpPr>
            <p:spPr>
              <a:xfrm>
                <a:off x="1599061" y="2333810"/>
                <a:ext cx="876699" cy="364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100" b="1" dirty="0">
                    <a:latin typeface="Cambria" pitchFamily="18" charset="0"/>
                  </a:rPr>
                  <a:t>Club</a:t>
                </a:r>
              </a:p>
            </p:txBody>
          </p:sp>
        </p:grpSp>
      </p:gr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6</a:t>
            </a:fld>
            <a:endParaRPr lang="en-US" dirty="0"/>
          </a:p>
        </p:txBody>
      </p:sp>
      <p:sp>
        <p:nvSpPr>
          <p:cNvPr id="38" name="TextBox 37"/>
          <p:cNvSpPr txBox="1"/>
          <p:nvPr/>
        </p:nvSpPr>
        <p:spPr>
          <a:xfrm>
            <a:off x="1878714" y="1964592"/>
            <a:ext cx="4903087" cy="2554545"/>
          </a:xfrm>
          <a:prstGeom prst="rect">
            <a:avLst/>
          </a:prstGeom>
          <a:noFill/>
        </p:spPr>
        <p:txBody>
          <a:bodyPr wrap="square" rtlCol="0">
            <a:spAutoFit/>
          </a:bodyPr>
          <a:lstStyle/>
          <a:p>
            <a:r>
              <a:rPr lang="en-US" sz="2400" dirty="0"/>
              <a:t>Lions Clubs International is comprised of a large network of Lions, with clubs at the center.</a:t>
            </a:r>
          </a:p>
          <a:p>
            <a:pPr marL="457200" indent="-457200">
              <a:buFont typeface="Arial" pitchFamily="34" charset="0"/>
              <a:buChar char="•"/>
            </a:pPr>
            <a:endParaRPr lang="en-US" sz="800" dirty="0"/>
          </a:p>
          <a:p>
            <a:pPr marL="457200" indent="-457200">
              <a:buFont typeface="Arial" pitchFamily="34" charset="0"/>
              <a:buChar char="•"/>
            </a:pPr>
            <a:endParaRPr lang="en-US" sz="800" dirty="0"/>
          </a:p>
          <a:p>
            <a:r>
              <a:rPr lang="en-US" sz="2400" dirty="0"/>
              <a:t>This structure facilitates communication and promotes service on a local, regional and global scale.</a:t>
            </a:r>
          </a:p>
        </p:txBody>
      </p:sp>
    </p:spTree>
    <p:custDataLst>
      <p:tags r:id="rId1"/>
    </p:custDataLst>
    <p:extLst>
      <p:ext uri="{BB962C8B-B14F-4D97-AF65-F5344CB8AC3E}">
        <p14:creationId xmlns:p14="http://schemas.microsoft.com/office/powerpoint/2010/main" val="358373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1748790" y="1181098"/>
            <a:ext cx="5029200" cy="5029200"/>
            <a:chOff x="626281" y="101379"/>
            <a:chExt cx="3642344" cy="3497580"/>
          </a:xfrm>
          <a:scene3d>
            <a:camera prst="orthographicFront"/>
            <a:lightRig rig="threePt" dir="t">
              <a:rot lat="0" lon="0" rev="7500000"/>
            </a:lightRig>
          </a:scene3d>
        </p:grpSpPr>
        <p:sp>
          <p:nvSpPr>
            <p:cNvPr id="14" name="Oval 13"/>
            <p:cNvSpPr/>
            <p:nvPr/>
          </p:nvSpPr>
          <p:spPr>
            <a:xfrm>
              <a:off x="626281" y="101379"/>
              <a:ext cx="3642344" cy="3497580"/>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p:nvPr/>
          </p:nvSpPr>
          <p:spPr>
            <a:xfrm>
              <a:off x="1872068" y="124610"/>
              <a:ext cx="1138232"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400" b="1" dirty="0">
                  <a:solidFill>
                    <a:schemeClr val="bg1"/>
                  </a:solidFill>
                  <a:latin typeface="Cambria" pitchFamily="18" charset="0"/>
                </a:rPr>
                <a:t>Constitutional Area</a:t>
              </a:r>
            </a:p>
          </p:txBody>
        </p:sp>
      </p:grpSp>
      <p:grpSp>
        <p:nvGrpSpPr>
          <p:cNvPr id="16" name="Group 15"/>
          <p:cNvGrpSpPr/>
          <p:nvPr/>
        </p:nvGrpSpPr>
        <p:grpSpPr>
          <a:xfrm>
            <a:off x="2209800" y="1653540"/>
            <a:ext cx="4114800" cy="4114800"/>
            <a:chOff x="723900" y="437197"/>
            <a:chExt cx="2628899" cy="2477452"/>
          </a:xfrm>
          <a:scene3d>
            <a:camera prst="orthographicFront"/>
            <a:lightRig rig="threePt" dir="t">
              <a:rot lat="0" lon="0" rev="7500000"/>
            </a:lightRig>
          </a:scene3d>
        </p:grpSpPr>
        <p:sp>
          <p:nvSpPr>
            <p:cNvPr id="17" name="Oval 16"/>
            <p:cNvSpPr/>
            <p:nvPr/>
          </p:nvSpPr>
          <p:spPr>
            <a:xfrm>
              <a:off x="723900" y="437197"/>
              <a:ext cx="2628899" cy="2477452"/>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4"/>
            <p:cNvSpPr/>
            <p:nvPr/>
          </p:nvSpPr>
          <p:spPr>
            <a:xfrm>
              <a:off x="1471493" y="482617"/>
              <a:ext cx="1133712" cy="2849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400" b="1" dirty="0">
                  <a:latin typeface="Cambria" pitchFamily="18" charset="0"/>
                </a:rPr>
                <a:t>Multiple District</a:t>
              </a:r>
            </a:p>
          </p:txBody>
        </p:sp>
      </p:grpSp>
      <p:grpSp>
        <p:nvGrpSpPr>
          <p:cNvPr id="25" name="Group 24"/>
          <p:cNvGrpSpPr/>
          <p:nvPr/>
        </p:nvGrpSpPr>
        <p:grpSpPr>
          <a:xfrm>
            <a:off x="2667000" y="2122170"/>
            <a:ext cx="3200400" cy="3200400"/>
            <a:chOff x="1003298" y="874394"/>
            <a:chExt cx="2070103" cy="2040255"/>
          </a:xfrm>
          <a:scene3d>
            <a:camera prst="orthographicFront"/>
            <a:lightRig rig="threePt" dir="t">
              <a:rot lat="0" lon="0" rev="7500000"/>
            </a:lightRig>
          </a:scene3d>
        </p:grpSpPr>
        <p:sp>
          <p:nvSpPr>
            <p:cNvPr id="26" name="Oval 25"/>
            <p:cNvSpPr/>
            <p:nvPr/>
          </p:nvSpPr>
          <p:spPr>
            <a:xfrm>
              <a:off x="1003298" y="874394"/>
              <a:ext cx="2070103" cy="204025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7" name="Oval 4"/>
            <p:cNvSpPr/>
            <p:nvPr/>
          </p:nvSpPr>
          <p:spPr>
            <a:xfrm>
              <a:off x="1502710" y="874394"/>
              <a:ext cx="1071278" cy="2815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District</a:t>
              </a:r>
            </a:p>
          </p:txBody>
        </p:sp>
      </p:grpSp>
      <p:grpSp>
        <p:nvGrpSpPr>
          <p:cNvPr id="28" name="Group 27"/>
          <p:cNvGrpSpPr/>
          <p:nvPr/>
        </p:nvGrpSpPr>
        <p:grpSpPr>
          <a:xfrm>
            <a:off x="3116580" y="2590800"/>
            <a:ext cx="2286000" cy="2286000"/>
            <a:chOff x="1219195" y="1311592"/>
            <a:chExt cx="1638308" cy="1603057"/>
          </a:xfrm>
          <a:scene3d>
            <a:camera prst="orthographicFront"/>
            <a:lightRig rig="threePt" dir="t">
              <a:rot lat="0" lon="0" rev="7500000"/>
            </a:lightRig>
          </a:scene3d>
        </p:grpSpPr>
        <p:sp>
          <p:nvSpPr>
            <p:cNvPr id="29" name="Oval 28"/>
            <p:cNvSpPr/>
            <p:nvPr/>
          </p:nvSpPr>
          <p:spPr>
            <a:xfrm>
              <a:off x="1219195" y="1311592"/>
              <a:ext cx="1638308" cy="1603057"/>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Oval 4"/>
            <p:cNvSpPr/>
            <p:nvPr/>
          </p:nvSpPr>
          <p:spPr>
            <a:xfrm>
              <a:off x="1596006" y="1334747"/>
              <a:ext cx="884686" cy="2885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Region*</a:t>
              </a:r>
            </a:p>
          </p:txBody>
        </p:sp>
      </p:grpSp>
      <p:grpSp>
        <p:nvGrpSpPr>
          <p:cNvPr id="31" name="Group 30"/>
          <p:cNvGrpSpPr/>
          <p:nvPr/>
        </p:nvGrpSpPr>
        <p:grpSpPr>
          <a:xfrm>
            <a:off x="3459480" y="2941320"/>
            <a:ext cx="1600200" cy="1600200"/>
            <a:chOff x="1447800" y="1748790"/>
            <a:chExt cx="1828800" cy="1828800"/>
          </a:xfrm>
          <a:scene3d>
            <a:camera prst="orthographicFront"/>
            <a:lightRig rig="threePt" dir="t">
              <a:rot lat="0" lon="0" rev="7500000"/>
            </a:lightRig>
          </a:scene3d>
        </p:grpSpPr>
        <p:sp>
          <p:nvSpPr>
            <p:cNvPr id="32" name="Oval 31"/>
            <p:cNvSpPr/>
            <p:nvPr/>
          </p:nvSpPr>
          <p:spPr>
            <a:xfrm>
              <a:off x="1447800" y="1748790"/>
              <a:ext cx="1828800" cy="1828800"/>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3" name="Oval 4"/>
            <p:cNvSpPr/>
            <p:nvPr/>
          </p:nvSpPr>
          <p:spPr>
            <a:xfrm>
              <a:off x="1981200" y="1824990"/>
              <a:ext cx="767713"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Zone</a:t>
              </a:r>
            </a:p>
          </p:txBody>
        </p:sp>
      </p:grpSp>
      <p:grpSp>
        <p:nvGrpSpPr>
          <p:cNvPr id="34" name="Group 33"/>
          <p:cNvGrpSpPr/>
          <p:nvPr/>
        </p:nvGrpSpPr>
        <p:grpSpPr>
          <a:xfrm>
            <a:off x="3794760" y="3276600"/>
            <a:ext cx="914400" cy="914400"/>
            <a:chOff x="1651000" y="2185987"/>
            <a:chExt cx="774699" cy="728662"/>
          </a:xfrm>
          <a:scene3d>
            <a:camera prst="orthographicFront"/>
            <a:lightRig rig="threePt" dir="t">
              <a:rot lat="0" lon="0" rev="7500000"/>
            </a:lightRig>
          </a:scene3d>
        </p:grpSpPr>
        <p:sp>
          <p:nvSpPr>
            <p:cNvPr id="35" name="Oval 34"/>
            <p:cNvSpPr/>
            <p:nvPr/>
          </p:nvSpPr>
          <p:spPr>
            <a:xfrm>
              <a:off x="1651000" y="2185987"/>
              <a:ext cx="774699" cy="72866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Oval 4"/>
            <p:cNvSpPr/>
            <p:nvPr/>
          </p:nvSpPr>
          <p:spPr>
            <a:xfrm>
              <a:off x="1767079" y="2368153"/>
              <a:ext cx="547795" cy="3643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Club</a:t>
              </a:r>
            </a:p>
          </p:txBody>
        </p:sp>
      </p:grpSp>
      <p:sp>
        <p:nvSpPr>
          <p:cNvPr id="3" name="TextBox 2"/>
          <p:cNvSpPr txBox="1"/>
          <p:nvPr/>
        </p:nvSpPr>
        <p:spPr>
          <a:xfrm>
            <a:off x="6858000" y="1219201"/>
            <a:ext cx="3581400" cy="5170646"/>
          </a:xfrm>
          <a:prstGeom prst="rect">
            <a:avLst/>
          </a:prstGeom>
          <a:noFill/>
        </p:spPr>
        <p:txBody>
          <a:bodyPr wrap="square" rtlCol="0">
            <a:spAutoFit/>
          </a:bodyPr>
          <a:lstStyle/>
          <a:p>
            <a:pPr marL="285750" indent="-285750">
              <a:buFont typeface="Arial" pitchFamily="34" charset="0"/>
              <a:buChar char="•"/>
            </a:pPr>
            <a:r>
              <a:rPr lang="en-US" dirty="0"/>
              <a:t>A club consists of a minimum of 20 members</a:t>
            </a:r>
          </a:p>
          <a:p>
            <a:pPr marL="285750" indent="-285750">
              <a:buFont typeface="Arial" pitchFamily="34" charset="0"/>
              <a:buChar char="•"/>
            </a:pPr>
            <a:r>
              <a:rPr lang="en-US" dirty="0"/>
              <a:t>A zone consists of 4 – 12 clubs </a:t>
            </a:r>
          </a:p>
          <a:p>
            <a:pPr marL="285750" indent="-285750">
              <a:buFont typeface="Arial" pitchFamily="34" charset="0"/>
              <a:buChar char="•"/>
            </a:pPr>
            <a:r>
              <a:rPr lang="en-US" dirty="0"/>
              <a:t>A region consists of 10 – 24 clubs (5M10 – 3 regions)</a:t>
            </a:r>
          </a:p>
          <a:p>
            <a:pPr marL="285750" indent="-285750">
              <a:buFont typeface="Arial" pitchFamily="34" charset="0"/>
              <a:buChar char="•"/>
            </a:pPr>
            <a:r>
              <a:rPr lang="en-US" dirty="0"/>
              <a:t>A district is comprised of at least 35 clubs with 1250 active members (5M10 – 46 clubs with 1244 members)</a:t>
            </a:r>
          </a:p>
          <a:p>
            <a:pPr marL="285750" indent="-285750">
              <a:buFont typeface="Arial" pitchFamily="34" charset="0"/>
              <a:buChar char="•"/>
            </a:pPr>
            <a:r>
              <a:rPr lang="en-US" dirty="0"/>
              <a:t>Several districts in a given geographical area comprise a multiple district (MD5M)</a:t>
            </a:r>
          </a:p>
          <a:p>
            <a:pPr marL="285750" indent="-285750">
              <a:buFont typeface="Arial" pitchFamily="34" charset="0"/>
              <a:buChar char="•"/>
            </a:pPr>
            <a:r>
              <a:rPr lang="en-US" dirty="0"/>
              <a:t>Each Lions club is located in one of the seven Constitutional Areas, which is represented by at least one international director (CA1 and CA2)</a:t>
            </a:r>
          </a:p>
          <a:p>
            <a:endParaRPr lang="en-US" sz="12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7</a:t>
            </a:fld>
            <a:endParaRPr lang="en-US" dirty="0"/>
          </a:p>
        </p:txBody>
      </p:sp>
    </p:spTree>
    <p:custDataLst>
      <p:tags r:id="rId1"/>
    </p:custDataLst>
    <p:extLst>
      <p:ext uri="{BB962C8B-B14F-4D97-AF65-F5344CB8AC3E}">
        <p14:creationId xmlns:p14="http://schemas.microsoft.com/office/powerpoint/2010/main" val="201103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79F65-E1D6-499E-B32B-08C0A966C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94511" y="-227512"/>
            <a:ext cx="6858000" cy="7313023"/>
          </a:xfrm>
          <a:prstGeom prst="rect">
            <a:avLst/>
          </a:prstGeom>
        </p:spPr>
      </p:pic>
    </p:spTree>
    <p:extLst>
      <p:ext uri="{BB962C8B-B14F-4D97-AF65-F5344CB8AC3E}">
        <p14:creationId xmlns:p14="http://schemas.microsoft.com/office/powerpoint/2010/main" val="318795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1748790" y="1181098"/>
            <a:ext cx="5029200" cy="5029200"/>
            <a:chOff x="626281" y="101379"/>
            <a:chExt cx="3642344" cy="3497580"/>
          </a:xfrm>
          <a:scene3d>
            <a:camera prst="orthographicFront"/>
            <a:lightRig rig="threePt" dir="t">
              <a:rot lat="0" lon="0" rev="7500000"/>
            </a:lightRig>
          </a:scene3d>
        </p:grpSpPr>
        <p:sp>
          <p:nvSpPr>
            <p:cNvPr id="14" name="Oval 13"/>
            <p:cNvSpPr/>
            <p:nvPr/>
          </p:nvSpPr>
          <p:spPr>
            <a:xfrm>
              <a:off x="626281" y="101379"/>
              <a:ext cx="3642344" cy="3497580"/>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p:nvPr/>
          </p:nvSpPr>
          <p:spPr>
            <a:xfrm>
              <a:off x="1872068" y="124610"/>
              <a:ext cx="1138232"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400" b="1" dirty="0">
                  <a:solidFill>
                    <a:schemeClr val="bg1"/>
                  </a:solidFill>
                  <a:latin typeface="Cambria" pitchFamily="18" charset="0"/>
                </a:rPr>
                <a:t>Constitutional Area</a:t>
              </a:r>
            </a:p>
          </p:txBody>
        </p:sp>
      </p:grpSp>
      <p:grpSp>
        <p:nvGrpSpPr>
          <p:cNvPr id="16" name="Group 15"/>
          <p:cNvGrpSpPr/>
          <p:nvPr/>
        </p:nvGrpSpPr>
        <p:grpSpPr>
          <a:xfrm>
            <a:off x="2209800" y="1653540"/>
            <a:ext cx="4114800" cy="4114800"/>
            <a:chOff x="723900" y="437197"/>
            <a:chExt cx="2628899" cy="2477452"/>
          </a:xfrm>
          <a:scene3d>
            <a:camera prst="orthographicFront"/>
            <a:lightRig rig="threePt" dir="t">
              <a:rot lat="0" lon="0" rev="7500000"/>
            </a:lightRig>
          </a:scene3d>
        </p:grpSpPr>
        <p:sp>
          <p:nvSpPr>
            <p:cNvPr id="17" name="Oval 16"/>
            <p:cNvSpPr/>
            <p:nvPr/>
          </p:nvSpPr>
          <p:spPr>
            <a:xfrm>
              <a:off x="723900" y="437197"/>
              <a:ext cx="2628899" cy="2477452"/>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4"/>
            <p:cNvSpPr/>
            <p:nvPr/>
          </p:nvSpPr>
          <p:spPr>
            <a:xfrm>
              <a:off x="1471493" y="482617"/>
              <a:ext cx="1133712" cy="2849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400" b="1" dirty="0">
                  <a:latin typeface="Cambria" pitchFamily="18" charset="0"/>
                </a:rPr>
                <a:t>Multiple District</a:t>
              </a:r>
            </a:p>
          </p:txBody>
        </p:sp>
      </p:grpSp>
      <p:grpSp>
        <p:nvGrpSpPr>
          <p:cNvPr id="25" name="Group 24"/>
          <p:cNvGrpSpPr/>
          <p:nvPr/>
        </p:nvGrpSpPr>
        <p:grpSpPr>
          <a:xfrm>
            <a:off x="2667000" y="2122170"/>
            <a:ext cx="3200400" cy="3200400"/>
            <a:chOff x="1003298" y="874394"/>
            <a:chExt cx="2070103" cy="2040255"/>
          </a:xfrm>
          <a:scene3d>
            <a:camera prst="orthographicFront"/>
            <a:lightRig rig="threePt" dir="t">
              <a:rot lat="0" lon="0" rev="7500000"/>
            </a:lightRig>
          </a:scene3d>
        </p:grpSpPr>
        <p:sp>
          <p:nvSpPr>
            <p:cNvPr id="26" name="Oval 25"/>
            <p:cNvSpPr/>
            <p:nvPr/>
          </p:nvSpPr>
          <p:spPr>
            <a:xfrm>
              <a:off x="1003298" y="874394"/>
              <a:ext cx="2070103" cy="204025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7" name="Oval 4"/>
            <p:cNvSpPr/>
            <p:nvPr/>
          </p:nvSpPr>
          <p:spPr>
            <a:xfrm>
              <a:off x="1502710" y="874394"/>
              <a:ext cx="1071278" cy="2815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District</a:t>
              </a:r>
            </a:p>
          </p:txBody>
        </p:sp>
      </p:grpSp>
      <p:grpSp>
        <p:nvGrpSpPr>
          <p:cNvPr id="28" name="Group 27"/>
          <p:cNvGrpSpPr/>
          <p:nvPr/>
        </p:nvGrpSpPr>
        <p:grpSpPr>
          <a:xfrm>
            <a:off x="3116580" y="2590800"/>
            <a:ext cx="2286000" cy="2286000"/>
            <a:chOff x="1219195" y="1311592"/>
            <a:chExt cx="1638308" cy="1603057"/>
          </a:xfrm>
          <a:scene3d>
            <a:camera prst="orthographicFront"/>
            <a:lightRig rig="threePt" dir="t">
              <a:rot lat="0" lon="0" rev="7500000"/>
            </a:lightRig>
          </a:scene3d>
        </p:grpSpPr>
        <p:sp>
          <p:nvSpPr>
            <p:cNvPr id="29" name="Oval 28"/>
            <p:cNvSpPr/>
            <p:nvPr/>
          </p:nvSpPr>
          <p:spPr>
            <a:xfrm>
              <a:off x="1219195" y="1311592"/>
              <a:ext cx="1638308" cy="1603057"/>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Oval 4"/>
            <p:cNvSpPr/>
            <p:nvPr/>
          </p:nvSpPr>
          <p:spPr>
            <a:xfrm>
              <a:off x="1596006" y="1334747"/>
              <a:ext cx="884686" cy="2885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Region*</a:t>
              </a:r>
            </a:p>
          </p:txBody>
        </p:sp>
      </p:grpSp>
      <p:grpSp>
        <p:nvGrpSpPr>
          <p:cNvPr id="31" name="Group 30"/>
          <p:cNvGrpSpPr/>
          <p:nvPr/>
        </p:nvGrpSpPr>
        <p:grpSpPr>
          <a:xfrm>
            <a:off x="3459480" y="2941320"/>
            <a:ext cx="1600200" cy="1600200"/>
            <a:chOff x="1447800" y="1748790"/>
            <a:chExt cx="1828800" cy="1828800"/>
          </a:xfrm>
          <a:scene3d>
            <a:camera prst="orthographicFront"/>
            <a:lightRig rig="threePt" dir="t">
              <a:rot lat="0" lon="0" rev="7500000"/>
            </a:lightRig>
          </a:scene3d>
        </p:grpSpPr>
        <p:sp>
          <p:nvSpPr>
            <p:cNvPr id="32" name="Oval 31"/>
            <p:cNvSpPr/>
            <p:nvPr/>
          </p:nvSpPr>
          <p:spPr>
            <a:xfrm>
              <a:off x="1447800" y="1748790"/>
              <a:ext cx="1828800" cy="1828800"/>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3" name="Oval 4"/>
            <p:cNvSpPr/>
            <p:nvPr/>
          </p:nvSpPr>
          <p:spPr>
            <a:xfrm>
              <a:off x="1981200" y="1824990"/>
              <a:ext cx="767713"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Zone</a:t>
              </a:r>
            </a:p>
          </p:txBody>
        </p:sp>
      </p:grpSp>
      <p:grpSp>
        <p:nvGrpSpPr>
          <p:cNvPr id="34" name="Group 33"/>
          <p:cNvGrpSpPr/>
          <p:nvPr/>
        </p:nvGrpSpPr>
        <p:grpSpPr>
          <a:xfrm>
            <a:off x="3794760" y="3276600"/>
            <a:ext cx="914400" cy="914400"/>
            <a:chOff x="1651000" y="2185987"/>
            <a:chExt cx="774699" cy="728662"/>
          </a:xfrm>
          <a:scene3d>
            <a:camera prst="orthographicFront"/>
            <a:lightRig rig="threePt" dir="t">
              <a:rot lat="0" lon="0" rev="7500000"/>
            </a:lightRig>
          </a:scene3d>
        </p:grpSpPr>
        <p:sp>
          <p:nvSpPr>
            <p:cNvPr id="35" name="Oval 34"/>
            <p:cNvSpPr/>
            <p:nvPr/>
          </p:nvSpPr>
          <p:spPr>
            <a:xfrm>
              <a:off x="1651000" y="2185987"/>
              <a:ext cx="774699" cy="72866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Oval 4"/>
            <p:cNvSpPr/>
            <p:nvPr/>
          </p:nvSpPr>
          <p:spPr>
            <a:xfrm>
              <a:off x="1767079" y="2368153"/>
              <a:ext cx="547795" cy="3643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latin typeface="Cambria" pitchFamily="18" charset="0"/>
                </a:rPr>
                <a:t>Club</a:t>
              </a:r>
            </a:p>
          </p:txBody>
        </p:sp>
      </p:gr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9</a:t>
            </a:fld>
            <a:endParaRPr lang="en-US" dirty="0"/>
          </a:p>
        </p:txBody>
      </p:sp>
      <p:sp>
        <p:nvSpPr>
          <p:cNvPr id="2" name="TextBox 1"/>
          <p:cNvSpPr txBox="1"/>
          <p:nvPr/>
        </p:nvSpPr>
        <p:spPr>
          <a:xfrm>
            <a:off x="7010400" y="1420242"/>
            <a:ext cx="3200400" cy="3785652"/>
          </a:xfrm>
          <a:prstGeom prst="rect">
            <a:avLst/>
          </a:prstGeom>
          <a:noFill/>
        </p:spPr>
        <p:txBody>
          <a:bodyPr wrap="square" rtlCol="0">
            <a:spAutoFit/>
          </a:bodyPr>
          <a:lstStyle/>
          <a:p>
            <a:pPr algn="ctr"/>
            <a:r>
              <a:rPr lang="en-US" sz="2400" dirty="0"/>
              <a:t>Individual clubs and their members are at the heart of the Association.  </a:t>
            </a:r>
          </a:p>
          <a:p>
            <a:pPr algn="ctr"/>
            <a:endParaRPr lang="en-US" sz="2400" dirty="0"/>
          </a:p>
          <a:p>
            <a:pPr algn="ctr"/>
            <a:r>
              <a:rPr lang="en-US" sz="2400" dirty="0"/>
              <a:t>Without their commitment to serving others locally, we could not maintain our legacy of global service.</a:t>
            </a:r>
          </a:p>
        </p:txBody>
      </p:sp>
    </p:spTree>
    <p:custDataLst>
      <p:tags r:id="rId1"/>
    </p:custDataLst>
    <p:extLst>
      <p:ext uri="{BB962C8B-B14F-4D97-AF65-F5344CB8AC3E}">
        <p14:creationId xmlns:p14="http://schemas.microsoft.com/office/powerpoint/2010/main" val="620296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c7507856-501e-4555-89d0-4f24e9725a7c"/>
  <p:tag name="ARTICULATE_SLIDE_PAUSE" val="0"/>
  <p:tag name="ARTICULATE_NAV_LEVEL" val="1"/>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PAUSE" val="0"/>
  <p:tag name="ARTICULATE_NAV_LEVEL" val="1"/>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NIM_SPRITE_COUNT" val=" 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NIM_SPRITE_COUNT" val=" 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NIM_SPRITE_COUNT" val=" 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cicero\AppData\Local\Temp\articulate\presenter\imgtemp\EF7579uZ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NIM_SPRITE_COUNT" val=" 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NIM_SPRITE_COUNT" val=" 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NIM_SPRITE_COUNT" val=" 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27.xml><?xml version="1.0" encoding="utf-8"?>
<p:tagLst xmlns:a="http://schemas.openxmlformats.org/drawingml/2006/main" xmlns:r="http://schemas.openxmlformats.org/officeDocument/2006/relationships" xmlns:p="http://schemas.openxmlformats.org/presentationml/2006/main">
  <p:tag name="ANIM_SPRITE_COUNT" val=" 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29.xml><?xml version="1.0" encoding="utf-8"?>
<p:tagLst xmlns:a="http://schemas.openxmlformats.org/drawingml/2006/main" xmlns:r="http://schemas.openxmlformats.org/officeDocument/2006/relationships" xmlns:p="http://schemas.openxmlformats.org/presentationml/2006/main">
  <p:tag name="ANIM_SPRITE_COUNT" val=" 2"/>
</p:tagLst>
</file>

<file path=ppt/tags/tag3.xml><?xml version="1.0" encoding="utf-8"?>
<p:tagLst xmlns:a="http://schemas.openxmlformats.org/drawingml/2006/main" xmlns:r="http://schemas.openxmlformats.org/officeDocument/2006/relationships" xmlns:p="http://schemas.openxmlformats.org/presentationml/2006/main">
  <p:tag name="ANIM_SPRITE_COUNT" val=" 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31.xml><?xml version="1.0" encoding="utf-8"?>
<p:tagLst xmlns:a="http://schemas.openxmlformats.org/drawingml/2006/main" xmlns:r="http://schemas.openxmlformats.org/officeDocument/2006/relationships" xmlns:p="http://schemas.openxmlformats.org/presentationml/2006/main">
  <p:tag name="ANIM_SPRITE_COUNT" val=" 2"/>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c7507856-501e-4555-89d0-4f24e9725a7c"/>
  <p:tag name="ARTICULATE_SLIDE_PAUSE" val="0"/>
  <p:tag name="ARTICULATE_NAV_LEVEL" val="1"/>
  <p:tag name="ARTICULATE_PLAYLIST_ID" val="-1"/>
  <p:tag name="ARTICULATE_LOCK_SLIDE" val="0"/>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5.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6.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cicero\AppData\Local\Temp\articulate\presenter\imgtemp\EF7579uZ_files\slide0001_image001.jpg"/>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NIM_SPRITE_COUNT" val=" 2"/>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cicero\AppData\Local\Temp\articulate\presenter\imgtemp\oH8HVkMt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696</TotalTime>
  <Words>2735</Words>
  <Application>Microsoft Office PowerPoint</Application>
  <PresentationFormat>Widescreen</PresentationFormat>
  <Paragraphs>594</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Cambria</vt:lpstr>
      <vt:lpstr>Gill Sans MT</vt:lpstr>
      <vt:lpstr>Impact</vt:lpstr>
      <vt:lpstr>Times New Roman</vt:lpstr>
      <vt:lpstr>Wingdings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Wiedenhoeft</dc:creator>
  <cp:lastModifiedBy>SUSAN WINNER</cp:lastModifiedBy>
  <cp:revision>60</cp:revision>
  <cp:lastPrinted>2020-05-20T00:41:42Z</cp:lastPrinted>
  <dcterms:created xsi:type="dcterms:W3CDTF">2019-01-13T20:30:40Z</dcterms:created>
  <dcterms:modified xsi:type="dcterms:W3CDTF">2020-05-20T14:26:12Z</dcterms:modified>
</cp:coreProperties>
</file>